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9" r:id="rId3"/>
    <p:sldId id="260" r:id="rId4"/>
    <p:sldId id="267" r:id="rId5"/>
    <p:sldId id="263" r:id="rId6"/>
    <p:sldId id="264" r:id="rId7"/>
    <p:sldId id="268" r:id="rId8"/>
    <p:sldId id="272" r:id="rId9"/>
    <p:sldId id="271" r:id="rId10"/>
    <p:sldId id="265" r:id="rId11"/>
    <p:sldId id="258" r:id="rId12"/>
    <p:sldId id="266" r:id="rId13"/>
    <p:sldId id="261" r:id="rId14"/>
    <p:sldId id="270" r:id="rId15"/>
    <p:sldId id="269" r:id="rId16"/>
    <p:sldId id="26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F67"/>
    <a:srgbClr val="0D0E12"/>
    <a:srgbClr val="151E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187" autoAdjust="0"/>
  </p:normalViewPr>
  <p:slideViewPr>
    <p:cSldViewPr snapToGrid="0">
      <p:cViewPr varScale="1">
        <p:scale>
          <a:sx n="106" d="100"/>
          <a:sy n="106" d="100"/>
        </p:scale>
        <p:origin x="792" y="108"/>
      </p:cViewPr>
      <p:guideLst/>
    </p:cSldViewPr>
  </p:slideViewPr>
  <p:notesTextViewPr>
    <p:cViewPr>
      <p:scale>
        <a:sx n="1" d="1"/>
        <a:sy n="1" d="1"/>
      </p:scale>
      <p:origin x="0" y="-31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E3715C-ECE1-42AF-A0E1-0A295AC0C6E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CDD9B9D-6D17-4DD9-A0AA-4518C2548270}">
      <dgm:prSet custT="1"/>
      <dgm:spPr>
        <a:solidFill>
          <a:srgbClr val="235F67"/>
        </a:solidFill>
        <a:ln w="12700" cap="flat" cmpd="sng" algn="ctr">
          <a:solidFill>
            <a:prstClr val="white">
              <a:hueOff val="0"/>
              <a:satOff val="0"/>
              <a:lumOff val="0"/>
              <a:alphaOff val="0"/>
            </a:prstClr>
          </a:solidFill>
          <a:prstDash val="solid"/>
          <a:miter lim="800000"/>
        </a:ln>
        <a:effectLst/>
      </dgm:spPr>
      <dgm:t>
        <a:bodyPr spcFirstLastPara="0" vert="horz" wrap="square" lIns="106680" tIns="53340" rIns="106680" bIns="53340" numCol="1" spcCol="1270" anchor="ctr" anchorCtr="0"/>
        <a:lstStyle/>
        <a:p>
          <a:pPr marL="0" lvl="0" indent="0" algn="ctr" defTabSz="1244600">
            <a:lnSpc>
              <a:spcPct val="90000"/>
            </a:lnSpc>
            <a:spcBef>
              <a:spcPct val="0"/>
            </a:spcBef>
            <a:spcAft>
              <a:spcPct val="35000"/>
            </a:spcAft>
            <a:buNone/>
          </a:pPr>
          <a:r>
            <a:rPr lang="en-US" sz="2800" b="1" kern="1200" dirty="0">
              <a:solidFill>
                <a:prstClr val="white"/>
              </a:solidFill>
              <a:latin typeface="Corbel" panose="020B0503020204020204"/>
              <a:ea typeface="+mn-ea"/>
              <a:cs typeface="+mn-cs"/>
            </a:rPr>
            <a:t>Human Eye-Gaze Patterns</a:t>
          </a:r>
        </a:p>
      </dgm:t>
    </dgm:pt>
    <dgm:pt modelId="{B1AFE0F7-35FB-4013-A5D6-654036E56020}" type="parTrans" cxnId="{CB852100-1DF6-463C-BEEB-4376A199EB2F}">
      <dgm:prSet/>
      <dgm:spPr/>
      <dgm:t>
        <a:bodyPr/>
        <a:lstStyle/>
        <a:p>
          <a:endParaRPr lang="en-US"/>
        </a:p>
      </dgm:t>
    </dgm:pt>
    <dgm:pt modelId="{27E9C53B-AD0D-4824-AB0D-A870FE6D85C2}" type="sibTrans" cxnId="{CB852100-1DF6-463C-BEEB-4376A199EB2F}">
      <dgm:prSet/>
      <dgm:spPr/>
      <dgm:t>
        <a:bodyPr/>
        <a:lstStyle/>
        <a:p>
          <a:endParaRPr lang="en-US"/>
        </a:p>
      </dgm:t>
    </dgm:pt>
    <dgm:pt modelId="{CE8FD135-8AF7-4E23-8198-F7E40E8DA273}">
      <dgm:prSet custT="1"/>
      <dgm:spPr>
        <a:solidFill>
          <a:prstClr val="white">
            <a:lumMod val="95000"/>
            <a:alpha val="90000"/>
          </a:prstClr>
        </a:solidFill>
        <a:ln w="12700" cap="flat" cmpd="sng" algn="ctr">
          <a:solidFill>
            <a:srgbClr val="41AEBD">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711200">
            <a:lnSpc>
              <a:spcPct val="90000"/>
            </a:lnSpc>
            <a:spcBef>
              <a:spcPct val="0"/>
            </a:spcBef>
            <a:spcAft>
              <a:spcPct val="15000"/>
            </a:spcAft>
            <a:buChar char="•"/>
          </a:pPr>
          <a:r>
            <a:rPr lang="en-US" sz="1600" b="1" kern="1200" dirty="0">
              <a:solidFill>
                <a:prstClr val="black">
                  <a:hueOff val="0"/>
                  <a:satOff val="0"/>
                  <a:lumOff val="0"/>
                  <a:alphaOff val="0"/>
                </a:prstClr>
              </a:solidFill>
              <a:latin typeface="Corbel" panose="020B0503020204020204"/>
              <a:ea typeface="+mn-ea"/>
              <a:cs typeface="+mn-cs"/>
            </a:rPr>
            <a:t>Eye-Gaze During Conversation</a:t>
          </a:r>
        </a:p>
      </dgm:t>
    </dgm:pt>
    <dgm:pt modelId="{FF929C73-7D10-46DC-8B46-F7DCC6A1AD11}" type="parTrans" cxnId="{D9B047C7-28E3-4BF6-BCCC-D7645FFF5B72}">
      <dgm:prSet/>
      <dgm:spPr/>
      <dgm:t>
        <a:bodyPr/>
        <a:lstStyle/>
        <a:p>
          <a:endParaRPr lang="en-US"/>
        </a:p>
      </dgm:t>
    </dgm:pt>
    <dgm:pt modelId="{6A9D7348-7563-4D42-AE56-37D50C9357AC}" type="sibTrans" cxnId="{D9B047C7-28E3-4BF6-BCCC-D7645FFF5B72}">
      <dgm:prSet/>
      <dgm:spPr/>
      <dgm:t>
        <a:bodyPr/>
        <a:lstStyle/>
        <a:p>
          <a:endParaRPr lang="en-US"/>
        </a:p>
      </dgm:t>
    </dgm:pt>
    <dgm:pt modelId="{87CA0264-0758-461F-B3BB-D55ADE6C1636}">
      <dgm:prSet custT="1"/>
      <dgm:spPr>
        <a:solidFill>
          <a:prstClr val="white">
            <a:lumMod val="95000"/>
            <a:alpha val="90000"/>
          </a:prstClr>
        </a:solidFill>
        <a:ln w="12700" cap="flat" cmpd="sng" algn="ctr">
          <a:solidFill>
            <a:srgbClr val="41AEBD">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711200">
            <a:lnSpc>
              <a:spcPct val="90000"/>
            </a:lnSpc>
            <a:spcBef>
              <a:spcPct val="0"/>
            </a:spcBef>
            <a:spcAft>
              <a:spcPct val="15000"/>
            </a:spcAft>
            <a:buChar char="•"/>
          </a:pPr>
          <a:r>
            <a:rPr lang="en-US" sz="1600" b="1" kern="1200" dirty="0">
              <a:solidFill>
                <a:prstClr val="black">
                  <a:hueOff val="0"/>
                  <a:satOff val="0"/>
                  <a:lumOff val="0"/>
                  <a:alphaOff val="0"/>
                </a:prstClr>
              </a:solidFill>
              <a:latin typeface="Corbel" panose="020B0503020204020204"/>
              <a:ea typeface="+mn-ea"/>
              <a:cs typeface="+mn-cs"/>
            </a:rPr>
            <a:t>Eye-Gaze Patterns During Gameplay</a:t>
          </a:r>
        </a:p>
      </dgm:t>
    </dgm:pt>
    <dgm:pt modelId="{9BC8F87C-F805-4BAF-BB8B-8F6E4C16F81C}" type="parTrans" cxnId="{7A432817-22A4-4589-9575-8F5FA35A5099}">
      <dgm:prSet/>
      <dgm:spPr/>
      <dgm:t>
        <a:bodyPr/>
        <a:lstStyle/>
        <a:p>
          <a:endParaRPr lang="en-US"/>
        </a:p>
      </dgm:t>
    </dgm:pt>
    <dgm:pt modelId="{26EA1C10-AD6D-43DB-8609-472119043A5C}" type="sibTrans" cxnId="{7A432817-22A4-4589-9575-8F5FA35A5099}">
      <dgm:prSet/>
      <dgm:spPr/>
      <dgm:t>
        <a:bodyPr/>
        <a:lstStyle/>
        <a:p>
          <a:endParaRPr lang="en-US"/>
        </a:p>
      </dgm:t>
    </dgm:pt>
    <dgm:pt modelId="{03456827-011B-4BE7-BACC-AD4CB28FEC54}">
      <dgm:prSet custT="1"/>
      <dgm:spPr>
        <a:solidFill>
          <a:srgbClr val="235F67"/>
        </a:solidFill>
        <a:ln w="12700" cap="flat" cmpd="sng" algn="ctr">
          <a:solidFill>
            <a:prstClr val="white">
              <a:hueOff val="0"/>
              <a:satOff val="0"/>
              <a:lumOff val="0"/>
              <a:alphaOff val="0"/>
            </a:prstClr>
          </a:solidFill>
          <a:prstDash val="solid"/>
          <a:miter lim="800000"/>
        </a:ln>
        <a:effectLst/>
      </dgm:spPr>
      <dgm:t>
        <a:bodyPr spcFirstLastPara="0" vert="horz" wrap="square" lIns="106680" tIns="53340" rIns="106680" bIns="53340" numCol="1" spcCol="1270" anchor="ctr" anchorCtr="0"/>
        <a:lstStyle/>
        <a:p>
          <a:r>
            <a:rPr lang="en-US" sz="2800" b="1" kern="1200" dirty="0"/>
            <a:t>Virtual </a:t>
          </a:r>
          <a:r>
            <a:rPr lang="en-US" sz="2800" b="1" kern="1200" dirty="0">
              <a:solidFill>
                <a:prstClr val="white"/>
              </a:solidFill>
              <a:latin typeface="Corbel" panose="020B0503020204020204"/>
              <a:ea typeface="+mn-ea"/>
              <a:cs typeface="+mn-cs"/>
            </a:rPr>
            <a:t>Eye-Tracking</a:t>
          </a:r>
          <a:r>
            <a:rPr lang="en-US" sz="2800" b="1" kern="1200" dirty="0"/>
            <a:t> and Gaze Simulation</a:t>
          </a:r>
          <a:endParaRPr lang="en-US" sz="2800" kern="1200" dirty="0"/>
        </a:p>
      </dgm:t>
    </dgm:pt>
    <dgm:pt modelId="{7BB50061-11B0-4000-A74D-53F3C599E5FD}" type="parTrans" cxnId="{6F84D60F-BCC9-4D97-8023-145A4B798177}">
      <dgm:prSet/>
      <dgm:spPr/>
      <dgm:t>
        <a:bodyPr/>
        <a:lstStyle/>
        <a:p>
          <a:endParaRPr lang="en-US"/>
        </a:p>
      </dgm:t>
    </dgm:pt>
    <dgm:pt modelId="{C284E4CC-DA22-48E0-A843-D0BDB912D911}" type="sibTrans" cxnId="{6F84D60F-BCC9-4D97-8023-145A4B798177}">
      <dgm:prSet/>
      <dgm:spPr/>
      <dgm:t>
        <a:bodyPr/>
        <a:lstStyle/>
        <a:p>
          <a:endParaRPr lang="en-US"/>
        </a:p>
      </dgm:t>
    </dgm:pt>
    <dgm:pt modelId="{518FC250-3953-4D7D-A35C-F0EE6F50CBA0}">
      <dgm:prSet custT="1"/>
      <dgm:spPr>
        <a:solidFill>
          <a:prstClr val="white">
            <a:lumMod val="95000"/>
            <a:alpha val="90000"/>
          </a:prstClr>
        </a:solidFill>
        <a:ln w="12700" cap="flat" cmpd="sng" algn="ctr">
          <a:solidFill>
            <a:srgbClr val="41AEBD">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711200">
            <a:lnSpc>
              <a:spcPct val="90000"/>
            </a:lnSpc>
            <a:spcBef>
              <a:spcPct val="0"/>
            </a:spcBef>
            <a:spcAft>
              <a:spcPct val="15000"/>
            </a:spcAft>
            <a:buChar char="•"/>
          </a:pPr>
          <a:r>
            <a:rPr lang="en-US" sz="1600" b="1" kern="1200" dirty="0">
              <a:solidFill>
                <a:prstClr val="black">
                  <a:hueOff val="0"/>
                  <a:satOff val="0"/>
                  <a:lumOff val="0"/>
                  <a:alphaOff val="0"/>
                </a:prstClr>
              </a:solidFill>
              <a:latin typeface="Corbel" panose="020B0503020204020204"/>
              <a:ea typeface="+mn-ea"/>
              <a:cs typeface="+mn-cs"/>
            </a:rPr>
            <a:t>Eye Tracking Technical Details</a:t>
          </a:r>
        </a:p>
      </dgm:t>
    </dgm:pt>
    <dgm:pt modelId="{FF26F3DF-0DA7-4766-95AD-D96C4099CE37}" type="parTrans" cxnId="{85E3B598-8C2B-44B3-8C61-587495E24E76}">
      <dgm:prSet/>
      <dgm:spPr/>
      <dgm:t>
        <a:bodyPr/>
        <a:lstStyle/>
        <a:p>
          <a:endParaRPr lang="en-US"/>
        </a:p>
      </dgm:t>
    </dgm:pt>
    <dgm:pt modelId="{23175A52-F98D-433B-BD13-3FA3F1FC09F9}" type="sibTrans" cxnId="{85E3B598-8C2B-44B3-8C61-587495E24E76}">
      <dgm:prSet/>
      <dgm:spPr/>
      <dgm:t>
        <a:bodyPr/>
        <a:lstStyle/>
        <a:p>
          <a:endParaRPr lang="en-US"/>
        </a:p>
      </dgm:t>
    </dgm:pt>
    <dgm:pt modelId="{541C52E4-F18D-4C5D-8C10-27B7AFAC09CD}">
      <dgm:prSet custT="1"/>
      <dgm:spPr>
        <a:solidFill>
          <a:prstClr val="white">
            <a:lumMod val="95000"/>
            <a:alpha val="90000"/>
          </a:prstClr>
        </a:solidFill>
        <a:ln w="12700" cap="flat" cmpd="sng" algn="ctr">
          <a:solidFill>
            <a:srgbClr val="41AEBD">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711200">
            <a:lnSpc>
              <a:spcPct val="90000"/>
            </a:lnSpc>
            <a:spcBef>
              <a:spcPct val="0"/>
            </a:spcBef>
            <a:spcAft>
              <a:spcPct val="15000"/>
            </a:spcAft>
            <a:buChar char="•"/>
          </a:pPr>
          <a:r>
            <a:rPr lang="en-US" sz="1600" b="1" kern="1200" dirty="0">
              <a:solidFill>
                <a:prstClr val="black">
                  <a:hueOff val="0"/>
                  <a:satOff val="0"/>
                  <a:lumOff val="0"/>
                  <a:alphaOff val="0"/>
                </a:prstClr>
              </a:solidFill>
              <a:latin typeface="Corbel" panose="020B0503020204020204"/>
              <a:ea typeface="+mn-ea"/>
              <a:cs typeface="+mn-cs"/>
            </a:rPr>
            <a:t>Virtual Avatar Eye Gaze and Patterns Simulation</a:t>
          </a:r>
        </a:p>
      </dgm:t>
    </dgm:pt>
    <dgm:pt modelId="{BDEB166B-ADA4-4CF1-A77F-FB0A2AE35399}" type="parTrans" cxnId="{0834FF60-9D2D-4F9D-B7D1-60576FF17A37}">
      <dgm:prSet/>
      <dgm:spPr/>
      <dgm:t>
        <a:bodyPr/>
        <a:lstStyle/>
        <a:p>
          <a:endParaRPr lang="en-US"/>
        </a:p>
      </dgm:t>
    </dgm:pt>
    <dgm:pt modelId="{C453B7D4-A1CD-44B4-8C5B-35342A5E1000}" type="sibTrans" cxnId="{0834FF60-9D2D-4F9D-B7D1-60576FF17A37}">
      <dgm:prSet/>
      <dgm:spPr/>
      <dgm:t>
        <a:bodyPr/>
        <a:lstStyle/>
        <a:p>
          <a:endParaRPr lang="en-US"/>
        </a:p>
      </dgm:t>
    </dgm:pt>
    <dgm:pt modelId="{D4109436-7152-4DD9-9AD7-519E4867E53E}">
      <dgm:prSet custT="1"/>
      <dgm:spPr>
        <a:solidFill>
          <a:prstClr val="white">
            <a:lumMod val="95000"/>
            <a:alpha val="90000"/>
          </a:prstClr>
        </a:solidFill>
        <a:ln w="12700" cap="flat" cmpd="sng" algn="ctr">
          <a:solidFill>
            <a:srgbClr val="41AEBD">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711200">
            <a:lnSpc>
              <a:spcPct val="90000"/>
            </a:lnSpc>
            <a:spcBef>
              <a:spcPct val="0"/>
            </a:spcBef>
            <a:spcAft>
              <a:spcPct val="15000"/>
            </a:spcAft>
            <a:buChar char="•"/>
          </a:pPr>
          <a:r>
            <a:rPr lang="en-US" sz="1600" b="1" kern="1200" dirty="0">
              <a:solidFill>
                <a:prstClr val="black">
                  <a:hueOff val="0"/>
                  <a:satOff val="0"/>
                  <a:lumOff val="0"/>
                  <a:alphaOff val="0"/>
                </a:prstClr>
              </a:solidFill>
              <a:latin typeface="Corbel" panose="020B0503020204020204"/>
              <a:ea typeface="+mn-ea"/>
              <a:cs typeface="+mn-cs"/>
            </a:rPr>
            <a:t>Interaction Fidelity and Attention Bias in VR</a:t>
          </a:r>
        </a:p>
      </dgm:t>
    </dgm:pt>
    <dgm:pt modelId="{5F28EE07-56A0-405B-B27D-5C3A8E348BFD}" type="parTrans" cxnId="{3DEAEEAD-E0E7-4AFE-B749-48B29F2E495B}">
      <dgm:prSet/>
      <dgm:spPr/>
      <dgm:t>
        <a:bodyPr/>
        <a:lstStyle/>
        <a:p>
          <a:endParaRPr lang="en-US"/>
        </a:p>
      </dgm:t>
    </dgm:pt>
    <dgm:pt modelId="{E49C6E75-FA5F-4C42-9226-D1EA3FBC8C85}" type="sibTrans" cxnId="{3DEAEEAD-E0E7-4AFE-B749-48B29F2E495B}">
      <dgm:prSet/>
      <dgm:spPr/>
      <dgm:t>
        <a:bodyPr/>
        <a:lstStyle/>
        <a:p>
          <a:endParaRPr lang="en-US"/>
        </a:p>
      </dgm:t>
    </dgm:pt>
    <dgm:pt modelId="{3568AD80-C2ED-4996-A1BE-6C961BFDA18E}">
      <dgm:prSet custT="1"/>
      <dgm:spPr>
        <a:solidFill>
          <a:srgbClr val="235F67"/>
        </a:solidFill>
      </dgm:spPr>
      <dgm:t>
        <a:bodyPr/>
        <a:lstStyle/>
        <a:p>
          <a:r>
            <a:rPr lang="en-AU" sz="2800" b="1" dirty="0"/>
            <a:t>Avatar Animation</a:t>
          </a:r>
          <a:endParaRPr lang="en-US" sz="2800" dirty="0"/>
        </a:p>
      </dgm:t>
    </dgm:pt>
    <dgm:pt modelId="{1645626F-D8A3-4AEF-9CC1-3583C3CDE2ED}" type="parTrans" cxnId="{4A7A8ABF-F607-4DE5-821E-6B447074136D}">
      <dgm:prSet/>
      <dgm:spPr/>
      <dgm:t>
        <a:bodyPr/>
        <a:lstStyle/>
        <a:p>
          <a:endParaRPr lang="en-US"/>
        </a:p>
      </dgm:t>
    </dgm:pt>
    <dgm:pt modelId="{EA70D58C-EBE8-4E9B-B7D8-B4BA91F936AF}" type="sibTrans" cxnId="{4A7A8ABF-F607-4DE5-821E-6B447074136D}">
      <dgm:prSet/>
      <dgm:spPr/>
      <dgm:t>
        <a:bodyPr/>
        <a:lstStyle/>
        <a:p>
          <a:endParaRPr lang="en-US"/>
        </a:p>
      </dgm:t>
    </dgm:pt>
    <dgm:pt modelId="{BF39D1AC-4F26-44EB-85A9-F7A5C79CCF59}">
      <dgm:prSet custT="1"/>
      <dgm:spPr>
        <a:solidFill>
          <a:schemeClr val="tx1">
            <a:lumMod val="95000"/>
            <a:alpha val="90000"/>
          </a:schemeClr>
        </a:solidFill>
      </dgm:spPr>
      <dgm:t>
        <a:bodyPr/>
        <a:lstStyle/>
        <a:p>
          <a:r>
            <a:rPr lang="en-AU" sz="1600" b="1" dirty="0"/>
            <a:t>Head Animation Based on Eye Gaze</a:t>
          </a:r>
          <a:endParaRPr lang="en-US" sz="1600" b="1" dirty="0"/>
        </a:p>
      </dgm:t>
    </dgm:pt>
    <dgm:pt modelId="{A53933EC-BCF4-4A79-A338-08F95B7A1ECD}" type="parTrans" cxnId="{E2587117-523F-4318-BCC6-2F8F942E90F9}">
      <dgm:prSet/>
      <dgm:spPr/>
      <dgm:t>
        <a:bodyPr/>
        <a:lstStyle/>
        <a:p>
          <a:endParaRPr lang="en-US"/>
        </a:p>
      </dgm:t>
    </dgm:pt>
    <dgm:pt modelId="{E7F5FE48-7CAB-4396-9BB1-9448F31646F4}" type="sibTrans" cxnId="{E2587117-523F-4318-BCC6-2F8F942E90F9}">
      <dgm:prSet/>
      <dgm:spPr/>
      <dgm:t>
        <a:bodyPr/>
        <a:lstStyle/>
        <a:p>
          <a:endParaRPr lang="en-US"/>
        </a:p>
      </dgm:t>
    </dgm:pt>
    <dgm:pt modelId="{D69C0C84-5A1D-45A9-803F-E15A8505BF51}">
      <dgm:prSet custT="1"/>
      <dgm:spPr>
        <a:solidFill>
          <a:schemeClr val="tx1">
            <a:lumMod val="95000"/>
            <a:alpha val="90000"/>
          </a:schemeClr>
        </a:solidFill>
      </dgm:spPr>
      <dgm:t>
        <a:bodyPr/>
        <a:lstStyle/>
        <a:p>
          <a:r>
            <a:rPr lang="en-AU" sz="1600" b="1" dirty="0"/>
            <a:t>Inverse Kinematics</a:t>
          </a:r>
          <a:endParaRPr lang="en-US" sz="1600" b="1" dirty="0"/>
        </a:p>
      </dgm:t>
    </dgm:pt>
    <dgm:pt modelId="{19938045-C42D-4123-9E24-6581B5CC5B5B}" type="parTrans" cxnId="{79C485DD-E2A4-4076-98EA-00ECFA588548}">
      <dgm:prSet/>
      <dgm:spPr/>
      <dgm:t>
        <a:bodyPr/>
        <a:lstStyle/>
        <a:p>
          <a:endParaRPr lang="en-US"/>
        </a:p>
      </dgm:t>
    </dgm:pt>
    <dgm:pt modelId="{8CC866BD-563D-49AF-A9CC-F64790F0A685}" type="sibTrans" cxnId="{79C485DD-E2A4-4076-98EA-00ECFA588548}">
      <dgm:prSet/>
      <dgm:spPr/>
      <dgm:t>
        <a:bodyPr/>
        <a:lstStyle/>
        <a:p>
          <a:endParaRPr lang="en-US"/>
        </a:p>
      </dgm:t>
    </dgm:pt>
    <dgm:pt modelId="{4881A6E9-436D-4DAA-99D2-501ADC1E4104}" type="pres">
      <dgm:prSet presAssocID="{A8E3715C-ECE1-42AF-A0E1-0A295AC0C6E2}" presName="Name0" presStyleCnt="0">
        <dgm:presLayoutVars>
          <dgm:dir/>
          <dgm:animLvl val="lvl"/>
          <dgm:resizeHandles val="exact"/>
        </dgm:presLayoutVars>
      </dgm:prSet>
      <dgm:spPr/>
    </dgm:pt>
    <dgm:pt modelId="{9042F532-6867-431F-AA25-6E1DE5048A0E}" type="pres">
      <dgm:prSet presAssocID="{0CDD9B9D-6D17-4DD9-A0AA-4518C2548270}" presName="linNode" presStyleCnt="0"/>
      <dgm:spPr/>
    </dgm:pt>
    <dgm:pt modelId="{18B828C8-A484-4258-8E8E-8DB556417ED2}" type="pres">
      <dgm:prSet presAssocID="{0CDD9B9D-6D17-4DD9-A0AA-4518C2548270}" presName="parentText" presStyleLbl="node1" presStyleIdx="0" presStyleCnt="3">
        <dgm:presLayoutVars>
          <dgm:chMax val="1"/>
          <dgm:bulletEnabled val="1"/>
        </dgm:presLayoutVars>
      </dgm:prSet>
      <dgm:spPr>
        <a:xfrm>
          <a:off x="0" y="2192"/>
          <a:ext cx="2912779" cy="1447124"/>
        </a:xfrm>
        <a:prstGeom prst="roundRect">
          <a:avLst/>
        </a:prstGeom>
      </dgm:spPr>
    </dgm:pt>
    <dgm:pt modelId="{13344E78-10C0-40DE-BE26-FA1C96CC2359}" type="pres">
      <dgm:prSet presAssocID="{0CDD9B9D-6D17-4DD9-A0AA-4518C2548270}" presName="descendantText" presStyleLbl="alignAccFollowNode1" presStyleIdx="0" presStyleCnt="3">
        <dgm:presLayoutVars>
          <dgm:bulletEnabled val="1"/>
        </dgm:presLayoutVars>
      </dgm:prSet>
      <dgm:spPr>
        <a:xfrm rot="5400000">
          <a:off x="4923067" y="-1863382"/>
          <a:ext cx="1157699" cy="5178275"/>
        </a:xfrm>
        <a:prstGeom prst="round2SameRect">
          <a:avLst/>
        </a:prstGeom>
      </dgm:spPr>
    </dgm:pt>
    <dgm:pt modelId="{87C6F633-C547-45E0-89FA-AED7F7D1294D}" type="pres">
      <dgm:prSet presAssocID="{27E9C53B-AD0D-4824-AB0D-A870FE6D85C2}" presName="sp" presStyleCnt="0"/>
      <dgm:spPr/>
    </dgm:pt>
    <dgm:pt modelId="{E4FBD829-23FB-4F99-8879-50860533E783}" type="pres">
      <dgm:prSet presAssocID="{03456827-011B-4BE7-BACC-AD4CB28FEC54}" presName="linNode" presStyleCnt="0"/>
      <dgm:spPr/>
    </dgm:pt>
    <dgm:pt modelId="{35F33343-6C14-4E5E-856F-7E5C4F64FF55}" type="pres">
      <dgm:prSet presAssocID="{03456827-011B-4BE7-BACC-AD4CB28FEC54}" presName="parentText" presStyleLbl="node1" presStyleIdx="1" presStyleCnt="3">
        <dgm:presLayoutVars>
          <dgm:chMax val="1"/>
          <dgm:bulletEnabled val="1"/>
        </dgm:presLayoutVars>
      </dgm:prSet>
      <dgm:spPr>
        <a:xfrm>
          <a:off x="0" y="1521672"/>
          <a:ext cx="2912779" cy="1447124"/>
        </a:xfrm>
        <a:prstGeom prst="roundRect">
          <a:avLst/>
        </a:prstGeom>
      </dgm:spPr>
    </dgm:pt>
    <dgm:pt modelId="{CF543498-1480-421B-953E-D8B3ED706CFB}" type="pres">
      <dgm:prSet presAssocID="{03456827-011B-4BE7-BACC-AD4CB28FEC54}" presName="descendantText" presStyleLbl="alignAccFollowNode1" presStyleIdx="1" presStyleCnt="3">
        <dgm:presLayoutVars>
          <dgm:bulletEnabled val="1"/>
        </dgm:presLayoutVars>
      </dgm:prSet>
      <dgm:spPr>
        <a:xfrm rot="5400000">
          <a:off x="4923067" y="-343902"/>
          <a:ext cx="1157699" cy="5178275"/>
        </a:xfrm>
        <a:prstGeom prst="round2SameRect">
          <a:avLst/>
        </a:prstGeom>
      </dgm:spPr>
    </dgm:pt>
    <dgm:pt modelId="{1A9EAC15-FCDB-459E-B48D-AAD9C793D127}" type="pres">
      <dgm:prSet presAssocID="{C284E4CC-DA22-48E0-A843-D0BDB912D911}" presName="sp" presStyleCnt="0"/>
      <dgm:spPr/>
    </dgm:pt>
    <dgm:pt modelId="{ED94CB92-3CF0-410E-B8C0-58ABD4A08795}" type="pres">
      <dgm:prSet presAssocID="{3568AD80-C2ED-4996-A1BE-6C961BFDA18E}" presName="linNode" presStyleCnt="0"/>
      <dgm:spPr/>
    </dgm:pt>
    <dgm:pt modelId="{4DA515E2-C9EB-40E0-81D0-5968D377B384}" type="pres">
      <dgm:prSet presAssocID="{3568AD80-C2ED-4996-A1BE-6C961BFDA18E}" presName="parentText" presStyleLbl="node1" presStyleIdx="2" presStyleCnt="3">
        <dgm:presLayoutVars>
          <dgm:chMax val="1"/>
          <dgm:bulletEnabled val="1"/>
        </dgm:presLayoutVars>
      </dgm:prSet>
      <dgm:spPr/>
    </dgm:pt>
    <dgm:pt modelId="{DC9AAE73-3EDF-4389-90D4-982C80510A2C}" type="pres">
      <dgm:prSet presAssocID="{3568AD80-C2ED-4996-A1BE-6C961BFDA18E}" presName="descendantText" presStyleLbl="alignAccFollowNode1" presStyleIdx="2" presStyleCnt="3">
        <dgm:presLayoutVars>
          <dgm:bulletEnabled val="1"/>
        </dgm:presLayoutVars>
      </dgm:prSet>
      <dgm:spPr/>
    </dgm:pt>
  </dgm:ptLst>
  <dgm:cxnLst>
    <dgm:cxn modelId="{CB852100-1DF6-463C-BEEB-4376A199EB2F}" srcId="{A8E3715C-ECE1-42AF-A0E1-0A295AC0C6E2}" destId="{0CDD9B9D-6D17-4DD9-A0AA-4518C2548270}" srcOrd="0" destOrd="0" parTransId="{B1AFE0F7-35FB-4013-A5D6-654036E56020}" sibTransId="{27E9C53B-AD0D-4824-AB0D-A870FE6D85C2}"/>
    <dgm:cxn modelId="{6F84D60F-BCC9-4D97-8023-145A4B798177}" srcId="{A8E3715C-ECE1-42AF-A0E1-0A295AC0C6E2}" destId="{03456827-011B-4BE7-BACC-AD4CB28FEC54}" srcOrd="1" destOrd="0" parTransId="{7BB50061-11B0-4000-A74D-53F3C599E5FD}" sibTransId="{C284E4CC-DA22-48E0-A843-D0BDB912D911}"/>
    <dgm:cxn modelId="{1A746D13-3D11-4540-9C3B-9D0D5782BFDB}" type="presOf" srcId="{03456827-011B-4BE7-BACC-AD4CB28FEC54}" destId="{35F33343-6C14-4E5E-856F-7E5C4F64FF55}" srcOrd="0" destOrd="0" presId="urn:microsoft.com/office/officeart/2005/8/layout/vList5"/>
    <dgm:cxn modelId="{7A432817-22A4-4589-9575-8F5FA35A5099}" srcId="{0CDD9B9D-6D17-4DD9-A0AA-4518C2548270}" destId="{87CA0264-0758-461F-B3BB-D55ADE6C1636}" srcOrd="1" destOrd="0" parTransId="{9BC8F87C-F805-4BAF-BB8B-8F6E4C16F81C}" sibTransId="{26EA1C10-AD6D-43DB-8609-472119043A5C}"/>
    <dgm:cxn modelId="{E2587117-523F-4318-BCC6-2F8F942E90F9}" srcId="{3568AD80-C2ED-4996-A1BE-6C961BFDA18E}" destId="{BF39D1AC-4F26-44EB-85A9-F7A5C79CCF59}" srcOrd="0" destOrd="0" parTransId="{A53933EC-BCF4-4A79-A338-08F95B7A1ECD}" sibTransId="{E7F5FE48-7CAB-4396-9BB1-9448F31646F4}"/>
    <dgm:cxn modelId="{0834FF60-9D2D-4F9D-B7D1-60576FF17A37}" srcId="{03456827-011B-4BE7-BACC-AD4CB28FEC54}" destId="{541C52E4-F18D-4C5D-8C10-27B7AFAC09CD}" srcOrd="1" destOrd="0" parTransId="{BDEB166B-ADA4-4CF1-A77F-FB0A2AE35399}" sibTransId="{C453B7D4-A1CD-44B4-8C5B-35342A5E1000}"/>
    <dgm:cxn modelId="{39EB3870-C75D-4749-82B2-ECFC7563FF65}" type="presOf" srcId="{518FC250-3953-4D7D-A35C-F0EE6F50CBA0}" destId="{CF543498-1480-421B-953E-D8B3ED706CFB}" srcOrd="0" destOrd="0" presId="urn:microsoft.com/office/officeart/2005/8/layout/vList5"/>
    <dgm:cxn modelId="{D977B559-CB6A-419E-9102-5059FD0574B6}" type="presOf" srcId="{0CDD9B9D-6D17-4DD9-A0AA-4518C2548270}" destId="{18B828C8-A484-4258-8E8E-8DB556417ED2}" srcOrd="0" destOrd="0" presId="urn:microsoft.com/office/officeart/2005/8/layout/vList5"/>
    <dgm:cxn modelId="{DC174B7E-7173-4AF5-846D-5EA10C1FBBB9}" type="presOf" srcId="{541C52E4-F18D-4C5D-8C10-27B7AFAC09CD}" destId="{CF543498-1480-421B-953E-D8B3ED706CFB}" srcOrd="0" destOrd="1" presId="urn:microsoft.com/office/officeart/2005/8/layout/vList5"/>
    <dgm:cxn modelId="{B2C45294-D98E-4A7D-9F03-3A2D3ACB819A}" type="presOf" srcId="{3568AD80-C2ED-4996-A1BE-6C961BFDA18E}" destId="{4DA515E2-C9EB-40E0-81D0-5968D377B384}" srcOrd="0" destOrd="0" presId="urn:microsoft.com/office/officeart/2005/8/layout/vList5"/>
    <dgm:cxn modelId="{85E3B598-8C2B-44B3-8C61-587495E24E76}" srcId="{03456827-011B-4BE7-BACC-AD4CB28FEC54}" destId="{518FC250-3953-4D7D-A35C-F0EE6F50CBA0}" srcOrd="0" destOrd="0" parTransId="{FF26F3DF-0DA7-4766-95AD-D96C4099CE37}" sibTransId="{23175A52-F98D-433B-BD13-3FA3F1FC09F9}"/>
    <dgm:cxn modelId="{664618AC-4188-4858-8F0A-EC6EC6963769}" type="presOf" srcId="{D4109436-7152-4DD9-9AD7-519E4867E53E}" destId="{CF543498-1480-421B-953E-D8B3ED706CFB}" srcOrd="0" destOrd="2" presId="urn:microsoft.com/office/officeart/2005/8/layout/vList5"/>
    <dgm:cxn modelId="{3DEAEEAD-E0E7-4AFE-B749-48B29F2E495B}" srcId="{03456827-011B-4BE7-BACC-AD4CB28FEC54}" destId="{D4109436-7152-4DD9-9AD7-519E4867E53E}" srcOrd="2" destOrd="0" parTransId="{5F28EE07-56A0-405B-B27D-5C3A8E348BFD}" sibTransId="{E49C6E75-FA5F-4C42-9226-D1EA3FBC8C85}"/>
    <dgm:cxn modelId="{4A7A8ABF-F607-4DE5-821E-6B447074136D}" srcId="{A8E3715C-ECE1-42AF-A0E1-0A295AC0C6E2}" destId="{3568AD80-C2ED-4996-A1BE-6C961BFDA18E}" srcOrd="2" destOrd="0" parTransId="{1645626F-D8A3-4AEF-9CC1-3583C3CDE2ED}" sibTransId="{EA70D58C-EBE8-4E9B-B7D8-B4BA91F936AF}"/>
    <dgm:cxn modelId="{C34605C4-33C4-466F-8F83-5661A853A844}" type="presOf" srcId="{CE8FD135-8AF7-4E23-8198-F7E40E8DA273}" destId="{13344E78-10C0-40DE-BE26-FA1C96CC2359}" srcOrd="0" destOrd="0" presId="urn:microsoft.com/office/officeart/2005/8/layout/vList5"/>
    <dgm:cxn modelId="{D9B047C7-28E3-4BF6-BCCC-D7645FFF5B72}" srcId="{0CDD9B9D-6D17-4DD9-A0AA-4518C2548270}" destId="{CE8FD135-8AF7-4E23-8198-F7E40E8DA273}" srcOrd="0" destOrd="0" parTransId="{FF929C73-7D10-46DC-8B46-F7DCC6A1AD11}" sibTransId="{6A9D7348-7563-4D42-AE56-37D50C9357AC}"/>
    <dgm:cxn modelId="{EE1250D6-45D3-4A30-B8F6-C3164C2A56BE}" type="presOf" srcId="{BF39D1AC-4F26-44EB-85A9-F7A5C79CCF59}" destId="{DC9AAE73-3EDF-4389-90D4-982C80510A2C}" srcOrd="0" destOrd="0" presId="urn:microsoft.com/office/officeart/2005/8/layout/vList5"/>
    <dgm:cxn modelId="{37AE04DB-0AE8-4261-9713-68710B3D09DD}" type="presOf" srcId="{D69C0C84-5A1D-45A9-803F-E15A8505BF51}" destId="{DC9AAE73-3EDF-4389-90D4-982C80510A2C}" srcOrd="0" destOrd="1" presId="urn:microsoft.com/office/officeart/2005/8/layout/vList5"/>
    <dgm:cxn modelId="{79C485DD-E2A4-4076-98EA-00ECFA588548}" srcId="{3568AD80-C2ED-4996-A1BE-6C961BFDA18E}" destId="{D69C0C84-5A1D-45A9-803F-E15A8505BF51}" srcOrd="1" destOrd="0" parTransId="{19938045-C42D-4123-9E24-6581B5CC5B5B}" sibTransId="{8CC866BD-563D-49AF-A9CC-F64790F0A685}"/>
    <dgm:cxn modelId="{5433B7EC-4D40-49D0-AC2A-440BD256342E}" type="presOf" srcId="{87CA0264-0758-461F-B3BB-D55ADE6C1636}" destId="{13344E78-10C0-40DE-BE26-FA1C96CC2359}" srcOrd="0" destOrd="1" presId="urn:microsoft.com/office/officeart/2005/8/layout/vList5"/>
    <dgm:cxn modelId="{B2AB69FE-6F4A-422C-A3A2-2F567F777E53}" type="presOf" srcId="{A8E3715C-ECE1-42AF-A0E1-0A295AC0C6E2}" destId="{4881A6E9-436D-4DAA-99D2-501ADC1E4104}" srcOrd="0" destOrd="0" presId="urn:microsoft.com/office/officeart/2005/8/layout/vList5"/>
    <dgm:cxn modelId="{315D2224-69F2-4357-A667-03F2A752A96B}" type="presParOf" srcId="{4881A6E9-436D-4DAA-99D2-501ADC1E4104}" destId="{9042F532-6867-431F-AA25-6E1DE5048A0E}" srcOrd="0" destOrd="0" presId="urn:microsoft.com/office/officeart/2005/8/layout/vList5"/>
    <dgm:cxn modelId="{2CA1C7E0-08BE-4D7E-9F23-78999F1B784D}" type="presParOf" srcId="{9042F532-6867-431F-AA25-6E1DE5048A0E}" destId="{18B828C8-A484-4258-8E8E-8DB556417ED2}" srcOrd="0" destOrd="0" presId="urn:microsoft.com/office/officeart/2005/8/layout/vList5"/>
    <dgm:cxn modelId="{DC11505E-25E9-4CF0-80DF-A350D0B63C75}" type="presParOf" srcId="{9042F532-6867-431F-AA25-6E1DE5048A0E}" destId="{13344E78-10C0-40DE-BE26-FA1C96CC2359}" srcOrd="1" destOrd="0" presId="urn:microsoft.com/office/officeart/2005/8/layout/vList5"/>
    <dgm:cxn modelId="{CB621201-1AFC-4E16-8DF0-9309C1CF25BD}" type="presParOf" srcId="{4881A6E9-436D-4DAA-99D2-501ADC1E4104}" destId="{87C6F633-C547-45E0-89FA-AED7F7D1294D}" srcOrd="1" destOrd="0" presId="urn:microsoft.com/office/officeart/2005/8/layout/vList5"/>
    <dgm:cxn modelId="{21E915C5-6B16-4CB0-8C43-06B9A2B2F3FD}" type="presParOf" srcId="{4881A6E9-436D-4DAA-99D2-501ADC1E4104}" destId="{E4FBD829-23FB-4F99-8879-50860533E783}" srcOrd="2" destOrd="0" presId="urn:microsoft.com/office/officeart/2005/8/layout/vList5"/>
    <dgm:cxn modelId="{88FD8EDD-D8CA-4DD9-BA8C-F63F3C15ACA4}" type="presParOf" srcId="{E4FBD829-23FB-4F99-8879-50860533E783}" destId="{35F33343-6C14-4E5E-856F-7E5C4F64FF55}" srcOrd="0" destOrd="0" presId="urn:microsoft.com/office/officeart/2005/8/layout/vList5"/>
    <dgm:cxn modelId="{C69D1788-B543-4EA6-A6FB-99E87F9FC262}" type="presParOf" srcId="{E4FBD829-23FB-4F99-8879-50860533E783}" destId="{CF543498-1480-421B-953E-D8B3ED706CFB}" srcOrd="1" destOrd="0" presId="urn:microsoft.com/office/officeart/2005/8/layout/vList5"/>
    <dgm:cxn modelId="{EEE3DAEF-FF94-439A-BEA4-299F69BED9C4}" type="presParOf" srcId="{4881A6E9-436D-4DAA-99D2-501ADC1E4104}" destId="{1A9EAC15-FCDB-459E-B48D-AAD9C793D127}" srcOrd="3" destOrd="0" presId="urn:microsoft.com/office/officeart/2005/8/layout/vList5"/>
    <dgm:cxn modelId="{4E1D5CCF-068A-417A-8FAD-631D74DBE979}" type="presParOf" srcId="{4881A6E9-436D-4DAA-99D2-501ADC1E4104}" destId="{ED94CB92-3CF0-410E-B8C0-58ABD4A08795}" srcOrd="4" destOrd="0" presId="urn:microsoft.com/office/officeart/2005/8/layout/vList5"/>
    <dgm:cxn modelId="{020046FF-226A-4528-8F02-FB8FDA3C9047}" type="presParOf" srcId="{ED94CB92-3CF0-410E-B8C0-58ABD4A08795}" destId="{4DA515E2-C9EB-40E0-81D0-5968D377B384}" srcOrd="0" destOrd="0" presId="urn:microsoft.com/office/officeart/2005/8/layout/vList5"/>
    <dgm:cxn modelId="{C5678B3F-FB36-448B-B1F2-DD93C71FA9C1}" type="presParOf" srcId="{ED94CB92-3CF0-410E-B8C0-58ABD4A08795}" destId="{DC9AAE73-3EDF-4389-90D4-982C80510A2C}"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078431-B702-4B0E-BFA6-C9706E456F1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4B38514-C4E3-479C-AB17-60473B6D5302}">
      <dgm:prSet/>
      <dgm:spPr/>
      <dgm:t>
        <a:bodyPr/>
        <a:lstStyle/>
        <a:p>
          <a:pPr>
            <a:defRPr cap="all"/>
          </a:pPr>
          <a:r>
            <a:rPr lang="en-US"/>
            <a:t>Similar eye-gaze as previous research.</a:t>
          </a:r>
        </a:p>
      </dgm:t>
    </dgm:pt>
    <dgm:pt modelId="{3FA0AD3E-24BA-441D-A5FD-E11DBB8FC4A4}" type="parTrans" cxnId="{FED5E559-69D8-4607-89D4-F94B16732848}">
      <dgm:prSet/>
      <dgm:spPr/>
      <dgm:t>
        <a:bodyPr/>
        <a:lstStyle/>
        <a:p>
          <a:endParaRPr lang="en-US"/>
        </a:p>
      </dgm:t>
    </dgm:pt>
    <dgm:pt modelId="{F1CE6D66-6C21-4D3A-80F8-7EDF942E46BE}" type="sibTrans" cxnId="{FED5E559-69D8-4607-89D4-F94B16732848}">
      <dgm:prSet/>
      <dgm:spPr/>
      <dgm:t>
        <a:bodyPr/>
        <a:lstStyle/>
        <a:p>
          <a:endParaRPr lang="en-US"/>
        </a:p>
      </dgm:t>
    </dgm:pt>
    <dgm:pt modelId="{91642AAC-CEBA-429B-A524-F459A88F193D}">
      <dgm:prSet/>
      <dgm:spPr/>
      <dgm:t>
        <a:bodyPr/>
        <a:lstStyle/>
        <a:p>
          <a:pPr>
            <a:defRPr cap="all"/>
          </a:pPr>
          <a:r>
            <a:rPr lang="en-US"/>
            <a:t>Players feel a sense of connection.</a:t>
          </a:r>
        </a:p>
      </dgm:t>
    </dgm:pt>
    <dgm:pt modelId="{8B3460A5-6CBC-43D3-905B-2D37A09CFED7}" type="parTrans" cxnId="{134262A1-19BC-46F7-B83C-CA5925F151E4}">
      <dgm:prSet/>
      <dgm:spPr/>
      <dgm:t>
        <a:bodyPr/>
        <a:lstStyle/>
        <a:p>
          <a:endParaRPr lang="en-US"/>
        </a:p>
      </dgm:t>
    </dgm:pt>
    <dgm:pt modelId="{4D8A8FC8-434B-41BB-A34C-AB4574D29CCA}" type="sibTrans" cxnId="{134262A1-19BC-46F7-B83C-CA5925F151E4}">
      <dgm:prSet/>
      <dgm:spPr/>
      <dgm:t>
        <a:bodyPr/>
        <a:lstStyle/>
        <a:p>
          <a:endParaRPr lang="en-US"/>
        </a:p>
      </dgm:t>
    </dgm:pt>
    <dgm:pt modelId="{6861CA65-8692-4953-9211-E1F4121160C1}">
      <dgm:prSet/>
      <dgm:spPr/>
      <dgm:t>
        <a:bodyPr/>
        <a:lstStyle/>
        <a:p>
          <a:pPr>
            <a:defRPr cap="all"/>
          </a:pPr>
          <a:r>
            <a:rPr lang="en-AU" dirty="0"/>
            <a:t>Eye-gaze patterns can be simulated?</a:t>
          </a:r>
          <a:endParaRPr lang="en-US" dirty="0"/>
        </a:p>
      </dgm:t>
    </dgm:pt>
    <dgm:pt modelId="{6540B7CE-2EB1-4ED0-A8F5-25CE5389EDB5}" type="parTrans" cxnId="{D6E66F06-47BB-4FC8-B00A-379EBC82FD03}">
      <dgm:prSet/>
      <dgm:spPr/>
      <dgm:t>
        <a:bodyPr/>
        <a:lstStyle/>
        <a:p>
          <a:endParaRPr lang="en-US"/>
        </a:p>
      </dgm:t>
    </dgm:pt>
    <dgm:pt modelId="{87C0AE92-9001-44FD-8915-F23709D85B37}" type="sibTrans" cxnId="{D6E66F06-47BB-4FC8-B00A-379EBC82FD03}">
      <dgm:prSet/>
      <dgm:spPr/>
      <dgm:t>
        <a:bodyPr/>
        <a:lstStyle/>
        <a:p>
          <a:endParaRPr lang="en-US"/>
        </a:p>
      </dgm:t>
    </dgm:pt>
    <dgm:pt modelId="{0F30F9B0-A90F-45BA-B868-3B67A7A010AC}" type="pres">
      <dgm:prSet presAssocID="{F2078431-B702-4B0E-BFA6-C9706E456F17}" presName="root" presStyleCnt="0">
        <dgm:presLayoutVars>
          <dgm:dir/>
          <dgm:resizeHandles val="exact"/>
        </dgm:presLayoutVars>
      </dgm:prSet>
      <dgm:spPr/>
    </dgm:pt>
    <dgm:pt modelId="{AB054928-9E0C-43D9-8620-B4B78F2FFD0B}" type="pres">
      <dgm:prSet presAssocID="{24B38514-C4E3-479C-AB17-60473B6D5302}" presName="compNode" presStyleCnt="0"/>
      <dgm:spPr/>
    </dgm:pt>
    <dgm:pt modelId="{D1EF0CB8-ADAC-4F79-A70E-354710C768E5}" type="pres">
      <dgm:prSet presAssocID="{24B38514-C4E3-479C-AB17-60473B6D5302}" presName="iconBgRect" presStyleLbl="bgShp" presStyleIdx="0" presStyleCnt="3"/>
      <dgm:spPr/>
    </dgm:pt>
    <dgm:pt modelId="{C8E17DA4-9E87-467B-9918-72179AE131E0}" type="pres">
      <dgm:prSet presAssocID="{24B38514-C4E3-479C-AB17-60473B6D53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s"/>
        </a:ext>
      </dgm:extLst>
    </dgm:pt>
    <dgm:pt modelId="{BDBA470A-CBBE-45A0-A5DC-623A551A3231}" type="pres">
      <dgm:prSet presAssocID="{24B38514-C4E3-479C-AB17-60473B6D5302}" presName="spaceRect" presStyleCnt="0"/>
      <dgm:spPr/>
    </dgm:pt>
    <dgm:pt modelId="{4D043928-E928-4C45-88F8-3D29E772D39C}" type="pres">
      <dgm:prSet presAssocID="{24B38514-C4E3-479C-AB17-60473B6D5302}" presName="textRect" presStyleLbl="revTx" presStyleIdx="0" presStyleCnt="3">
        <dgm:presLayoutVars>
          <dgm:chMax val="1"/>
          <dgm:chPref val="1"/>
        </dgm:presLayoutVars>
      </dgm:prSet>
      <dgm:spPr/>
    </dgm:pt>
    <dgm:pt modelId="{56FCF70A-5B83-4391-AB17-D9C57A1A60F3}" type="pres">
      <dgm:prSet presAssocID="{F1CE6D66-6C21-4D3A-80F8-7EDF942E46BE}" presName="sibTrans" presStyleCnt="0"/>
      <dgm:spPr/>
    </dgm:pt>
    <dgm:pt modelId="{70CAE7CB-9B9C-498A-8B00-F784C7E0C808}" type="pres">
      <dgm:prSet presAssocID="{91642AAC-CEBA-429B-A524-F459A88F193D}" presName="compNode" presStyleCnt="0"/>
      <dgm:spPr/>
    </dgm:pt>
    <dgm:pt modelId="{1DA22571-B317-4DFE-BDE9-08E64D884724}" type="pres">
      <dgm:prSet presAssocID="{91642AAC-CEBA-429B-A524-F459A88F193D}" presName="iconBgRect" presStyleLbl="bgShp" presStyleIdx="1" presStyleCnt="3"/>
      <dgm:spPr/>
    </dgm:pt>
    <dgm:pt modelId="{BE7B4209-A586-4A00-AD64-0BDCA637D034}" type="pres">
      <dgm:prSet presAssocID="{91642AAC-CEBA-429B-A524-F459A88F19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cial Network"/>
        </a:ext>
      </dgm:extLst>
    </dgm:pt>
    <dgm:pt modelId="{4F4436FD-F37B-4412-88FD-354D04A7BB79}" type="pres">
      <dgm:prSet presAssocID="{91642AAC-CEBA-429B-A524-F459A88F193D}" presName="spaceRect" presStyleCnt="0"/>
      <dgm:spPr/>
    </dgm:pt>
    <dgm:pt modelId="{5740BB1F-C5CE-44CC-81A7-38E2A1EDC955}" type="pres">
      <dgm:prSet presAssocID="{91642AAC-CEBA-429B-A524-F459A88F193D}" presName="textRect" presStyleLbl="revTx" presStyleIdx="1" presStyleCnt="3">
        <dgm:presLayoutVars>
          <dgm:chMax val="1"/>
          <dgm:chPref val="1"/>
        </dgm:presLayoutVars>
      </dgm:prSet>
      <dgm:spPr/>
    </dgm:pt>
    <dgm:pt modelId="{D91B2D61-3095-47FE-89A4-E7305410E93C}" type="pres">
      <dgm:prSet presAssocID="{4D8A8FC8-434B-41BB-A34C-AB4574D29CCA}" presName="sibTrans" presStyleCnt="0"/>
      <dgm:spPr/>
    </dgm:pt>
    <dgm:pt modelId="{D2FB1981-8FBA-490F-9221-1CFC90A99AD9}" type="pres">
      <dgm:prSet presAssocID="{6861CA65-8692-4953-9211-E1F4121160C1}" presName="compNode" presStyleCnt="0"/>
      <dgm:spPr/>
    </dgm:pt>
    <dgm:pt modelId="{DA6A5B68-0136-40B1-B832-F0DCD5AA6A64}" type="pres">
      <dgm:prSet presAssocID="{6861CA65-8692-4953-9211-E1F4121160C1}" presName="iconBgRect" presStyleLbl="bgShp" presStyleIdx="2" presStyleCnt="3"/>
      <dgm:spPr/>
    </dgm:pt>
    <dgm:pt modelId="{083404FD-936D-4C96-8140-74CB0F8569C3}" type="pres">
      <dgm:prSet presAssocID="{6861CA65-8692-4953-9211-E1F4121160C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le profile with solid fill"/>
        </a:ext>
      </dgm:extLst>
    </dgm:pt>
    <dgm:pt modelId="{B4EC6644-40D8-4D19-9EE6-5649915E92DC}" type="pres">
      <dgm:prSet presAssocID="{6861CA65-8692-4953-9211-E1F4121160C1}" presName="spaceRect" presStyleCnt="0"/>
      <dgm:spPr/>
    </dgm:pt>
    <dgm:pt modelId="{86525DF0-6E34-4240-9CDD-B7492EFE32DD}" type="pres">
      <dgm:prSet presAssocID="{6861CA65-8692-4953-9211-E1F4121160C1}" presName="textRect" presStyleLbl="revTx" presStyleIdx="2" presStyleCnt="3">
        <dgm:presLayoutVars>
          <dgm:chMax val="1"/>
          <dgm:chPref val="1"/>
        </dgm:presLayoutVars>
      </dgm:prSet>
      <dgm:spPr/>
    </dgm:pt>
  </dgm:ptLst>
  <dgm:cxnLst>
    <dgm:cxn modelId="{D6E66F06-47BB-4FC8-B00A-379EBC82FD03}" srcId="{F2078431-B702-4B0E-BFA6-C9706E456F17}" destId="{6861CA65-8692-4953-9211-E1F4121160C1}" srcOrd="2" destOrd="0" parTransId="{6540B7CE-2EB1-4ED0-A8F5-25CE5389EDB5}" sibTransId="{87C0AE92-9001-44FD-8915-F23709D85B37}"/>
    <dgm:cxn modelId="{D5F84452-0A45-4E08-B94E-6B70D0272C82}" type="presOf" srcId="{6861CA65-8692-4953-9211-E1F4121160C1}" destId="{86525DF0-6E34-4240-9CDD-B7492EFE32DD}" srcOrd="0" destOrd="0" presId="urn:microsoft.com/office/officeart/2018/5/layout/IconCircleLabelList"/>
    <dgm:cxn modelId="{FED5E559-69D8-4607-89D4-F94B16732848}" srcId="{F2078431-B702-4B0E-BFA6-C9706E456F17}" destId="{24B38514-C4E3-479C-AB17-60473B6D5302}" srcOrd="0" destOrd="0" parTransId="{3FA0AD3E-24BA-441D-A5FD-E11DBB8FC4A4}" sibTransId="{F1CE6D66-6C21-4D3A-80F8-7EDF942E46BE}"/>
    <dgm:cxn modelId="{05F0798D-022A-4FFF-89B4-7C03697D2FF2}" type="presOf" srcId="{24B38514-C4E3-479C-AB17-60473B6D5302}" destId="{4D043928-E928-4C45-88F8-3D29E772D39C}" srcOrd="0" destOrd="0" presId="urn:microsoft.com/office/officeart/2018/5/layout/IconCircleLabelList"/>
    <dgm:cxn modelId="{134262A1-19BC-46F7-B83C-CA5925F151E4}" srcId="{F2078431-B702-4B0E-BFA6-C9706E456F17}" destId="{91642AAC-CEBA-429B-A524-F459A88F193D}" srcOrd="1" destOrd="0" parTransId="{8B3460A5-6CBC-43D3-905B-2D37A09CFED7}" sibTransId="{4D8A8FC8-434B-41BB-A34C-AB4574D29CCA}"/>
    <dgm:cxn modelId="{17F92AAA-5EC3-4ED2-A6A9-C80286B2A5E5}" type="presOf" srcId="{91642AAC-CEBA-429B-A524-F459A88F193D}" destId="{5740BB1F-C5CE-44CC-81A7-38E2A1EDC955}" srcOrd="0" destOrd="0" presId="urn:microsoft.com/office/officeart/2018/5/layout/IconCircleLabelList"/>
    <dgm:cxn modelId="{94DAEFAD-EEA4-42A0-99F1-79EAD3454766}" type="presOf" srcId="{F2078431-B702-4B0E-BFA6-C9706E456F17}" destId="{0F30F9B0-A90F-45BA-B868-3B67A7A010AC}" srcOrd="0" destOrd="0" presId="urn:microsoft.com/office/officeart/2018/5/layout/IconCircleLabelList"/>
    <dgm:cxn modelId="{AA1B95EF-5AE0-4A64-8F4E-4B2B25D11DB9}" type="presParOf" srcId="{0F30F9B0-A90F-45BA-B868-3B67A7A010AC}" destId="{AB054928-9E0C-43D9-8620-B4B78F2FFD0B}" srcOrd="0" destOrd="0" presId="urn:microsoft.com/office/officeart/2018/5/layout/IconCircleLabelList"/>
    <dgm:cxn modelId="{741B42C4-E183-44AD-BFCD-AD4D560458AF}" type="presParOf" srcId="{AB054928-9E0C-43D9-8620-B4B78F2FFD0B}" destId="{D1EF0CB8-ADAC-4F79-A70E-354710C768E5}" srcOrd="0" destOrd="0" presId="urn:microsoft.com/office/officeart/2018/5/layout/IconCircleLabelList"/>
    <dgm:cxn modelId="{D83306C1-B527-41CD-8711-0A4BF776FB59}" type="presParOf" srcId="{AB054928-9E0C-43D9-8620-B4B78F2FFD0B}" destId="{C8E17DA4-9E87-467B-9918-72179AE131E0}" srcOrd="1" destOrd="0" presId="urn:microsoft.com/office/officeart/2018/5/layout/IconCircleLabelList"/>
    <dgm:cxn modelId="{25AA91F2-BA96-4152-A093-65BD59ECA3EE}" type="presParOf" srcId="{AB054928-9E0C-43D9-8620-B4B78F2FFD0B}" destId="{BDBA470A-CBBE-45A0-A5DC-623A551A3231}" srcOrd="2" destOrd="0" presId="urn:microsoft.com/office/officeart/2018/5/layout/IconCircleLabelList"/>
    <dgm:cxn modelId="{1653E0D8-C523-4B04-B506-E090BD596EC0}" type="presParOf" srcId="{AB054928-9E0C-43D9-8620-B4B78F2FFD0B}" destId="{4D043928-E928-4C45-88F8-3D29E772D39C}" srcOrd="3" destOrd="0" presId="urn:microsoft.com/office/officeart/2018/5/layout/IconCircleLabelList"/>
    <dgm:cxn modelId="{39D0DA3B-9637-4D37-89EC-CECF51EEEC57}" type="presParOf" srcId="{0F30F9B0-A90F-45BA-B868-3B67A7A010AC}" destId="{56FCF70A-5B83-4391-AB17-D9C57A1A60F3}" srcOrd="1" destOrd="0" presId="urn:microsoft.com/office/officeart/2018/5/layout/IconCircleLabelList"/>
    <dgm:cxn modelId="{BE0BFB94-5D3D-4DF8-910B-FCE44D4D39D0}" type="presParOf" srcId="{0F30F9B0-A90F-45BA-B868-3B67A7A010AC}" destId="{70CAE7CB-9B9C-498A-8B00-F784C7E0C808}" srcOrd="2" destOrd="0" presId="urn:microsoft.com/office/officeart/2018/5/layout/IconCircleLabelList"/>
    <dgm:cxn modelId="{61D18821-139D-4C28-A82D-87B6E3025A31}" type="presParOf" srcId="{70CAE7CB-9B9C-498A-8B00-F784C7E0C808}" destId="{1DA22571-B317-4DFE-BDE9-08E64D884724}" srcOrd="0" destOrd="0" presId="urn:microsoft.com/office/officeart/2018/5/layout/IconCircleLabelList"/>
    <dgm:cxn modelId="{FE4B8FFB-115C-49D6-BE2C-06140140DBA2}" type="presParOf" srcId="{70CAE7CB-9B9C-498A-8B00-F784C7E0C808}" destId="{BE7B4209-A586-4A00-AD64-0BDCA637D034}" srcOrd="1" destOrd="0" presId="urn:microsoft.com/office/officeart/2018/5/layout/IconCircleLabelList"/>
    <dgm:cxn modelId="{FE871D30-3391-47D4-980A-3786E8F08CAA}" type="presParOf" srcId="{70CAE7CB-9B9C-498A-8B00-F784C7E0C808}" destId="{4F4436FD-F37B-4412-88FD-354D04A7BB79}" srcOrd="2" destOrd="0" presId="urn:microsoft.com/office/officeart/2018/5/layout/IconCircleLabelList"/>
    <dgm:cxn modelId="{76F5EAA1-F2F2-4775-9967-3CCB2C2DDAB9}" type="presParOf" srcId="{70CAE7CB-9B9C-498A-8B00-F784C7E0C808}" destId="{5740BB1F-C5CE-44CC-81A7-38E2A1EDC955}" srcOrd="3" destOrd="0" presId="urn:microsoft.com/office/officeart/2018/5/layout/IconCircleLabelList"/>
    <dgm:cxn modelId="{86106DF5-60B0-49F6-A728-E7B5090F2A58}" type="presParOf" srcId="{0F30F9B0-A90F-45BA-B868-3B67A7A010AC}" destId="{D91B2D61-3095-47FE-89A4-E7305410E93C}" srcOrd="3" destOrd="0" presId="urn:microsoft.com/office/officeart/2018/5/layout/IconCircleLabelList"/>
    <dgm:cxn modelId="{7F8CCF49-3057-4093-A8E3-F928960EEB4D}" type="presParOf" srcId="{0F30F9B0-A90F-45BA-B868-3B67A7A010AC}" destId="{D2FB1981-8FBA-490F-9221-1CFC90A99AD9}" srcOrd="4" destOrd="0" presId="urn:microsoft.com/office/officeart/2018/5/layout/IconCircleLabelList"/>
    <dgm:cxn modelId="{780DCB22-BABE-4F96-985C-9AEF22967EE0}" type="presParOf" srcId="{D2FB1981-8FBA-490F-9221-1CFC90A99AD9}" destId="{DA6A5B68-0136-40B1-B832-F0DCD5AA6A64}" srcOrd="0" destOrd="0" presId="urn:microsoft.com/office/officeart/2018/5/layout/IconCircleLabelList"/>
    <dgm:cxn modelId="{692F030E-582C-468A-A754-708797E82555}" type="presParOf" srcId="{D2FB1981-8FBA-490F-9221-1CFC90A99AD9}" destId="{083404FD-936D-4C96-8140-74CB0F8569C3}" srcOrd="1" destOrd="0" presId="urn:microsoft.com/office/officeart/2018/5/layout/IconCircleLabelList"/>
    <dgm:cxn modelId="{6F212D43-3679-4B79-B29B-0756276ED89D}" type="presParOf" srcId="{D2FB1981-8FBA-490F-9221-1CFC90A99AD9}" destId="{B4EC6644-40D8-4D19-9EE6-5649915E92DC}" srcOrd="2" destOrd="0" presId="urn:microsoft.com/office/officeart/2018/5/layout/IconCircleLabelList"/>
    <dgm:cxn modelId="{6E1139BF-2573-43DA-B44B-D00337F8A222}" type="presParOf" srcId="{D2FB1981-8FBA-490F-9221-1CFC90A99AD9}" destId="{86525DF0-6E34-4240-9CDD-B7492EFE32DD}"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44E78-10C0-40DE-BE26-FA1C96CC2359}">
      <dsp:nvSpPr>
        <dsp:cNvPr id="0" name=""/>
        <dsp:cNvSpPr/>
      </dsp:nvSpPr>
      <dsp:spPr>
        <a:xfrm rot="5400000">
          <a:off x="4923067" y="-1863382"/>
          <a:ext cx="1157699" cy="5178275"/>
        </a:xfrm>
        <a:prstGeom prst="round2SameRect">
          <a:avLst/>
        </a:prstGeom>
        <a:solidFill>
          <a:prstClr val="white">
            <a:lumMod val="95000"/>
            <a:alpha val="90000"/>
          </a:prstClr>
        </a:solidFill>
        <a:ln w="12700" cap="flat" cmpd="sng" algn="ctr">
          <a:solidFill>
            <a:srgbClr val="41AEBD">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solidFill>
                <a:prstClr val="black">
                  <a:hueOff val="0"/>
                  <a:satOff val="0"/>
                  <a:lumOff val="0"/>
                  <a:alphaOff val="0"/>
                </a:prstClr>
              </a:solidFill>
              <a:latin typeface="Corbel" panose="020B0503020204020204"/>
              <a:ea typeface="+mn-ea"/>
              <a:cs typeface="+mn-cs"/>
            </a:rPr>
            <a:t>Eye-Gaze During Conversation</a:t>
          </a:r>
        </a:p>
        <a:p>
          <a:pPr marL="171450" lvl="1" indent="-171450" algn="l" defTabSz="711200">
            <a:lnSpc>
              <a:spcPct val="90000"/>
            </a:lnSpc>
            <a:spcBef>
              <a:spcPct val="0"/>
            </a:spcBef>
            <a:spcAft>
              <a:spcPct val="15000"/>
            </a:spcAft>
            <a:buChar char="•"/>
          </a:pPr>
          <a:r>
            <a:rPr lang="en-US" sz="1600" b="1" kern="1200" dirty="0">
              <a:solidFill>
                <a:prstClr val="black">
                  <a:hueOff val="0"/>
                  <a:satOff val="0"/>
                  <a:lumOff val="0"/>
                  <a:alphaOff val="0"/>
                </a:prstClr>
              </a:solidFill>
              <a:latin typeface="Corbel" panose="020B0503020204020204"/>
              <a:ea typeface="+mn-ea"/>
              <a:cs typeface="+mn-cs"/>
            </a:rPr>
            <a:t>Eye-Gaze Patterns During Gameplay</a:t>
          </a:r>
        </a:p>
      </dsp:txBody>
      <dsp:txXfrm rot="-5400000">
        <a:off x="2912779" y="203420"/>
        <a:ext cx="5121761" cy="1044671"/>
      </dsp:txXfrm>
    </dsp:sp>
    <dsp:sp modelId="{18B828C8-A484-4258-8E8E-8DB556417ED2}">
      <dsp:nvSpPr>
        <dsp:cNvPr id="0" name=""/>
        <dsp:cNvSpPr/>
      </dsp:nvSpPr>
      <dsp:spPr>
        <a:xfrm>
          <a:off x="0" y="2192"/>
          <a:ext cx="2912779" cy="1447124"/>
        </a:xfrm>
        <a:prstGeom prst="roundRect">
          <a:avLst/>
        </a:prstGeom>
        <a:solidFill>
          <a:srgbClr val="235F67"/>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prstClr val="white"/>
              </a:solidFill>
              <a:latin typeface="Corbel" panose="020B0503020204020204"/>
              <a:ea typeface="+mn-ea"/>
              <a:cs typeface="+mn-cs"/>
            </a:rPr>
            <a:t>Human Eye-Gaze Patterns</a:t>
          </a:r>
        </a:p>
      </dsp:txBody>
      <dsp:txXfrm>
        <a:off x="70643" y="72835"/>
        <a:ext cx="2771493" cy="1305838"/>
      </dsp:txXfrm>
    </dsp:sp>
    <dsp:sp modelId="{CF543498-1480-421B-953E-D8B3ED706CFB}">
      <dsp:nvSpPr>
        <dsp:cNvPr id="0" name=""/>
        <dsp:cNvSpPr/>
      </dsp:nvSpPr>
      <dsp:spPr>
        <a:xfrm rot="5400000">
          <a:off x="4923067" y="-343902"/>
          <a:ext cx="1157699" cy="5178275"/>
        </a:xfrm>
        <a:prstGeom prst="round2SameRect">
          <a:avLst/>
        </a:prstGeom>
        <a:solidFill>
          <a:prstClr val="white">
            <a:lumMod val="95000"/>
            <a:alpha val="90000"/>
          </a:prstClr>
        </a:solidFill>
        <a:ln w="12700" cap="flat" cmpd="sng" algn="ctr">
          <a:solidFill>
            <a:srgbClr val="41AEBD">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solidFill>
                <a:prstClr val="black">
                  <a:hueOff val="0"/>
                  <a:satOff val="0"/>
                  <a:lumOff val="0"/>
                  <a:alphaOff val="0"/>
                </a:prstClr>
              </a:solidFill>
              <a:latin typeface="Corbel" panose="020B0503020204020204"/>
              <a:ea typeface="+mn-ea"/>
              <a:cs typeface="+mn-cs"/>
            </a:rPr>
            <a:t>Eye Tracking Technical Details</a:t>
          </a:r>
        </a:p>
        <a:p>
          <a:pPr marL="171450" lvl="1" indent="-171450" algn="l" defTabSz="711200">
            <a:lnSpc>
              <a:spcPct val="90000"/>
            </a:lnSpc>
            <a:spcBef>
              <a:spcPct val="0"/>
            </a:spcBef>
            <a:spcAft>
              <a:spcPct val="15000"/>
            </a:spcAft>
            <a:buChar char="•"/>
          </a:pPr>
          <a:r>
            <a:rPr lang="en-US" sz="1600" b="1" kern="1200" dirty="0">
              <a:solidFill>
                <a:prstClr val="black">
                  <a:hueOff val="0"/>
                  <a:satOff val="0"/>
                  <a:lumOff val="0"/>
                  <a:alphaOff val="0"/>
                </a:prstClr>
              </a:solidFill>
              <a:latin typeface="Corbel" panose="020B0503020204020204"/>
              <a:ea typeface="+mn-ea"/>
              <a:cs typeface="+mn-cs"/>
            </a:rPr>
            <a:t>Virtual Avatar Eye Gaze and Patterns Simulation</a:t>
          </a:r>
        </a:p>
        <a:p>
          <a:pPr marL="171450" lvl="1" indent="-171450" algn="l" defTabSz="711200">
            <a:lnSpc>
              <a:spcPct val="90000"/>
            </a:lnSpc>
            <a:spcBef>
              <a:spcPct val="0"/>
            </a:spcBef>
            <a:spcAft>
              <a:spcPct val="15000"/>
            </a:spcAft>
            <a:buChar char="•"/>
          </a:pPr>
          <a:r>
            <a:rPr lang="en-US" sz="1600" b="1" kern="1200" dirty="0">
              <a:solidFill>
                <a:prstClr val="black">
                  <a:hueOff val="0"/>
                  <a:satOff val="0"/>
                  <a:lumOff val="0"/>
                  <a:alphaOff val="0"/>
                </a:prstClr>
              </a:solidFill>
              <a:latin typeface="Corbel" panose="020B0503020204020204"/>
              <a:ea typeface="+mn-ea"/>
              <a:cs typeface="+mn-cs"/>
            </a:rPr>
            <a:t>Interaction Fidelity and Attention Bias in VR</a:t>
          </a:r>
        </a:p>
      </dsp:txBody>
      <dsp:txXfrm rot="-5400000">
        <a:off x="2912779" y="1722900"/>
        <a:ext cx="5121761" cy="1044671"/>
      </dsp:txXfrm>
    </dsp:sp>
    <dsp:sp modelId="{35F33343-6C14-4E5E-856F-7E5C4F64FF55}">
      <dsp:nvSpPr>
        <dsp:cNvPr id="0" name=""/>
        <dsp:cNvSpPr/>
      </dsp:nvSpPr>
      <dsp:spPr>
        <a:xfrm>
          <a:off x="0" y="1521672"/>
          <a:ext cx="2912779" cy="1447124"/>
        </a:xfrm>
        <a:prstGeom prst="roundRect">
          <a:avLst/>
        </a:prstGeom>
        <a:solidFill>
          <a:srgbClr val="235F67"/>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kern="1200" dirty="0"/>
            <a:t>Virtual </a:t>
          </a:r>
          <a:r>
            <a:rPr lang="en-US" sz="2800" b="1" kern="1200" dirty="0">
              <a:solidFill>
                <a:prstClr val="white"/>
              </a:solidFill>
              <a:latin typeface="Corbel" panose="020B0503020204020204"/>
              <a:ea typeface="+mn-ea"/>
              <a:cs typeface="+mn-cs"/>
            </a:rPr>
            <a:t>Eye-Tracking</a:t>
          </a:r>
          <a:r>
            <a:rPr lang="en-US" sz="2800" b="1" kern="1200" dirty="0"/>
            <a:t> and Gaze Simulation</a:t>
          </a:r>
          <a:endParaRPr lang="en-US" sz="2800" kern="1200" dirty="0"/>
        </a:p>
      </dsp:txBody>
      <dsp:txXfrm>
        <a:off x="70643" y="1592315"/>
        <a:ext cx="2771493" cy="1305838"/>
      </dsp:txXfrm>
    </dsp:sp>
    <dsp:sp modelId="{DC9AAE73-3EDF-4389-90D4-982C80510A2C}">
      <dsp:nvSpPr>
        <dsp:cNvPr id="0" name=""/>
        <dsp:cNvSpPr/>
      </dsp:nvSpPr>
      <dsp:spPr>
        <a:xfrm rot="5400000">
          <a:off x="4923067" y="1175577"/>
          <a:ext cx="1157699" cy="5178275"/>
        </a:xfrm>
        <a:prstGeom prst="round2SameRect">
          <a:avLst/>
        </a:prstGeom>
        <a:solidFill>
          <a:schemeClr val="tx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AU" sz="1600" b="1" kern="1200" dirty="0"/>
            <a:t>Head Animation Based on Eye Gaze</a:t>
          </a:r>
          <a:endParaRPr lang="en-US" sz="1600" b="1" kern="1200" dirty="0"/>
        </a:p>
        <a:p>
          <a:pPr marL="171450" lvl="1" indent="-171450" algn="l" defTabSz="711200">
            <a:lnSpc>
              <a:spcPct val="90000"/>
            </a:lnSpc>
            <a:spcBef>
              <a:spcPct val="0"/>
            </a:spcBef>
            <a:spcAft>
              <a:spcPct val="15000"/>
            </a:spcAft>
            <a:buChar char="•"/>
          </a:pPr>
          <a:r>
            <a:rPr lang="en-AU" sz="1600" b="1" kern="1200" dirty="0"/>
            <a:t>Inverse Kinematics</a:t>
          </a:r>
          <a:endParaRPr lang="en-US" sz="1600" b="1" kern="1200" dirty="0"/>
        </a:p>
      </dsp:txBody>
      <dsp:txXfrm rot="-5400000">
        <a:off x="2912779" y="3242379"/>
        <a:ext cx="5121761" cy="1044671"/>
      </dsp:txXfrm>
    </dsp:sp>
    <dsp:sp modelId="{4DA515E2-C9EB-40E0-81D0-5968D377B384}">
      <dsp:nvSpPr>
        <dsp:cNvPr id="0" name=""/>
        <dsp:cNvSpPr/>
      </dsp:nvSpPr>
      <dsp:spPr>
        <a:xfrm>
          <a:off x="0" y="3041153"/>
          <a:ext cx="2912779" cy="1447124"/>
        </a:xfrm>
        <a:prstGeom prst="roundRect">
          <a:avLst/>
        </a:prstGeom>
        <a:solidFill>
          <a:srgbClr val="235F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AU" sz="2800" b="1" kern="1200" dirty="0"/>
            <a:t>Avatar Animation</a:t>
          </a:r>
          <a:endParaRPr lang="en-US" sz="2800" kern="1200" dirty="0"/>
        </a:p>
      </dsp:txBody>
      <dsp:txXfrm>
        <a:off x="70643" y="3111796"/>
        <a:ext cx="2771493" cy="1305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F0CB8-ADAC-4F79-A70E-354710C768E5}">
      <dsp:nvSpPr>
        <dsp:cNvPr id="0" name=""/>
        <dsp:cNvSpPr/>
      </dsp:nvSpPr>
      <dsp:spPr>
        <a:xfrm>
          <a:off x="621012" y="600668"/>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E17DA4-9E87-467B-9918-72179AE131E0}">
      <dsp:nvSpPr>
        <dsp:cNvPr id="0" name=""/>
        <dsp:cNvSpPr/>
      </dsp:nvSpPr>
      <dsp:spPr>
        <a:xfrm>
          <a:off x="1015887" y="995543"/>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043928-E928-4C45-88F8-3D29E772D39C}">
      <dsp:nvSpPr>
        <dsp:cNvPr id="0" name=""/>
        <dsp:cNvSpPr/>
      </dsp:nvSpPr>
      <dsp:spPr>
        <a:xfrm>
          <a:off x="28699" y="3030669"/>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a:t>Similar eye-gaze as previous research.</a:t>
          </a:r>
        </a:p>
      </dsp:txBody>
      <dsp:txXfrm>
        <a:off x="28699" y="3030669"/>
        <a:ext cx="3037500" cy="720000"/>
      </dsp:txXfrm>
    </dsp:sp>
    <dsp:sp modelId="{1DA22571-B317-4DFE-BDE9-08E64D884724}">
      <dsp:nvSpPr>
        <dsp:cNvPr id="0" name=""/>
        <dsp:cNvSpPr/>
      </dsp:nvSpPr>
      <dsp:spPr>
        <a:xfrm>
          <a:off x="4190075" y="600668"/>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B4209-A586-4A00-AD64-0BDCA637D034}">
      <dsp:nvSpPr>
        <dsp:cNvPr id="0" name=""/>
        <dsp:cNvSpPr/>
      </dsp:nvSpPr>
      <dsp:spPr>
        <a:xfrm>
          <a:off x="4584950" y="995543"/>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40BB1F-C5CE-44CC-81A7-38E2A1EDC955}">
      <dsp:nvSpPr>
        <dsp:cNvPr id="0" name=""/>
        <dsp:cNvSpPr/>
      </dsp:nvSpPr>
      <dsp:spPr>
        <a:xfrm>
          <a:off x="3597762" y="3030669"/>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US" sz="2300" kern="1200"/>
            <a:t>Players feel a sense of connection.</a:t>
          </a:r>
        </a:p>
      </dsp:txBody>
      <dsp:txXfrm>
        <a:off x="3597762" y="3030669"/>
        <a:ext cx="3037500" cy="720000"/>
      </dsp:txXfrm>
    </dsp:sp>
    <dsp:sp modelId="{DA6A5B68-0136-40B1-B832-F0DCD5AA6A64}">
      <dsp:nvSpPr>
        <dsp:cNvPr id="0" name=""/>
        <dsp:cNvSpPr/>
      </dsp:nvSpPr>
      <dsp:spPr>
        <a:xfrm>
          <a:off x="7759137" y="600668"/>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3404FD-936D-4C96-8140-74CB0F8569C3}">
      <dsp:nvSpPr>
        <dsp:cNvPr id="0" name=""/>
        <dsp:cNvSpPr/>
      </dsp:nvSpPr>
      <dsp:spPr>
        <a:xfrm>
          <a:off x="8154012" y="995543"/>
          <a:ext cx="1063125" cy="10631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525DF0-6E34-4240-9CDD-B7492EFE32DD}">
      <dsp:nvSpPr>
        <dsp:cNvPr id="0" name=""/>
        <dsp:cNvSpPr/>
      </dsp:nvSpPr>
      <dsp:spPr>
        <a:xfrm>
          <a:off x="7166825" y="3030669"/>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AU" sz="2300" kern="1200" dirty="0"/>
            <a:t>Eye-gaze patterns can be simulated?</a:t>
          </a:r>
          <a:endParaRPr lang="en-US" sz="2300" kern="1200" dirty="0"/>
        </a:p>
      </dsp:txBody>
      <dsp:txXfrm>
        <a:off x="7166825" y="3030669"/>
        <a:ext cx="30375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A93E7-4E92-4BE9-ADB2-384A7AC65C86}" type="datetimeFigureOut">
              <a:rPr lang="en-AU" smtClean="0"/>
              <a:t>13/11/2021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0C9C5-2329-4FCC-8545-A570DA95B04C}" type="slidenum">
              <a:rPr lang="en-AU" smtClean="0"/>
              <a:t>‹#›</a:t>
            </a:fld>
            <a:endParaRPr lang="en-AU"/>
          </a:p>
        </p:txBody>
      </p:sp>
    </p:spTree>
    <p:extLst>
      <p:ext uri="{BB962C8B-B14F-4D97-AF65-F5344CB8AC3E}">
        <p14:creationId xmlns:p14="http://schemas.microsoft.com/office/powerpoint/2010/main" val="2834415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Hi everyone my name is Chaz and I will be presenting my research on eye-gaze patterns and simulation</a:t>
            </a:r>
          </a:p>
        </p:txBody>
      </p:sp>
      <p:sp>
        <p:nvSpPr>
          <p:cNvPr id="4" name="Slide Number Placeholder 3"/>
          <p:cNvSpPr>
            <a:spLocks noGrp="1"/>
          </p:cNvSpPr>
          <p:nvPr>
            <p:ph type="sldNum" sz="quarter" idx="5"/>
          </p:nvPr>
        </p:nvSpPr>
        <p:spPr/>
        <p:txBody>
          <a:bodyPr/>
          <a:lstStyle/>
          <a:p>
            <a:fld id="{2E90C9C5-2329-4FCC-8545-A570DA95B04C}" type="slidenum">
              <a:rPr lang="en-AU" smtClean="0"/>
              <a:t>1</a:t>
            </a:fld>
            <a:endParaRPr lang="en-AU"/>
          </a:p>
        </p:txBody>
      </p:sp>
    </p:spTree>
    <p:extLst>
      <p:ext uri="{BB962C8B-B14F-4D97-AF65-F5344CB8AC3E}">
        <p14:creationId xmlns:p14="http://schemas.microsoft.com/office/powerpoint/2010/main" val="20432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now I would like to show you our methodology for the experiments.</a:t>
            </a:r>
          </a:p>
          <a:p>
            <a:endParaRPr lang="en-AU" dirty="0"/>
          </a:p>
          <a:p>
            <a:r>
              <a:rPr lang="en-AU" dirty="0"/>
              <a:t>In the real world, players will be in separate rooms, the reason for this is because when a person plays against an agent and not a person then they will have the same setup, each room will include a similar setup, with a table and VR headset.</a:t>
            </a:r>
          </a:p>
          <a:p>
            <a:endParaRPr lang="en-AU" dirty="0"/>
          </a:p>
          <a:p>
            <a:r>
              <a:rPr lang="en-AU" dirty="0"/>
              <a:t>Players will not be allowed to talk during the experiment.</a:t>
            </a:r>
          </a:p>
        </p:txBody>
      </p:sp>
      <p:sp>
        <p:nvSpPr>
          <p:cNvPr id="4" name="Slide Number Placeholder 3"/>
          <p:cNvSpPr>
            <a:spLocks noGrp="1"/>
          </p:cNvSpPr>
          <p:nvPr>
            <p:ph type="sldNum" sz="quarter" idx="5"/>
          </p:nvPr>
        </p:nvSpPr>
        <p:spPr/>
        <p:txBody>
          <a:bodyPr/>
          <a:lstStyle/>
          <a:p>
            <a:fld id="{2E90C9C5-2329-4FCC-8545-A570DA95B04C}" type="slidenum">
              <a:rPr lang="en-AU" smtClean="0"/>
              <a:t>10</a:t>
            </a:fld>
            <a:endParaRPr lang="en-AU"/>
          </a:p>
        </p:txBody>
      </p:sp>
    </p:spTree>
    <p:extLst>
      <p:ext uri="{BB962C8B-B14F-4D97-AF65-F5344CB8AC3E}">
        <p14:creationId xmlns:p14="http://schemas.microsoft.com/office/powerpoint/2010/main" val="28438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first experiment, the virtual environment will connect the two players in a single virtual room, each person represented by avatars in the game. This experiment is related to research questions 1 and 2</a:t>
            </a:r>
          </a:p>
        </p:txBody>
      </p:sp>
      <p:sp>
        <p:nvSpPr>
          <p:cNvPr id="4" name="Slide Number Placeholder 3"/>
          <p:cNvSpPr>
            <a:spLocks noGrp="1"/>
          </p:cNvSpPr>
          <p:nvPr>
            <p:ph type="sldNum" sz="quarter" idx="5"/>
          </p:nvPr>
        </p:nvSpPr>
        <p:spPr/>
        <p:txBody>
          <a:bodyPr/>
          <a:lstStyle/>
          <a:p>
            <a:fld id="{2E90C9C5-2329-4FCC-8545-A570DA95B04C}" type="slidenum">
              <a:rPr lang="en-AU" smtClean="0"/>
              <a:t>11</a:t>
            </a:fld>
            <a:endParaRPr lang="en-AU"/>
          </a:p>
        </p:txBody>
      </p:sp>
    </p:spTree>
    <p:extLst>
      <p:ext uri="{BB962C8B-B14F-4D97-AF65-F5344CB8AC3E}">
        <p14:creationId xmlns:p14="http://schemas.microsoft.com/office/powerpoint/2010/main" val="2781551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confirm that players feel a connection and pay attention to each other, we will run another experiment with the same stimulus except avatars head and eyes will not be animated.</a:t>
            </a:r>
          </a:p>
          <a:p>
            <a:endParaRPr lang="en-AU" dirty="0"/>
          </a:p>
          <a:p>
            <a:r>
              <a:rPr lang="en-AU" dirty="0"/>
              <a:t>This confirms research question 2.</a:t>
            </a:r>
          </a:p>
        </p:txBody>
      </p:sp>
      <p:sp>
        <p:nvSpPr>
          <p:cNvPr id="4" name="Slide Number Placeholder 3"/>
          <p:cNvSpPr>
            <a:spLocks noGrp="1"/>
          </p:cNvSpPr>
          <p:nvPr>
            <p:ph type="sldNum" sz="quarter" idx="5"/>
          </p:nvPr>
        </p:nvSpPr>
        <p:spPr/>
        <p:txBody>
          <a:bodyPr/>
          <a:lstStyle/>
          <a:p>
            <a:fld id="{2E90C9C5-2329-4FCC-8545-A570DA95B04C}" type="slidenum">
              <a:rPr lang="en-AU" smtClean="0"/>
              <a:t>12</a:t>
            </a:fld>
            <a:endParaRPr lang="en-AU"/>
          </a:p>
        </p:txBody>
      </p:sp>
    </p:spTree>
    <p:extLst>
      <p:ext uri="{BB962C8B-B14F-4D97-AF65-F5344CB8AC3E}">
        <p14:creationId xmlns:p14="http://schemas.microsoft.com/office/powerpoint/2010/main" val="3814070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Finally, in the second experiment each human player will be against an artificial agent in virtual reality with simulated animations. Players will not be aware that they are not versing an agent, the experiment will be setup in such a way that players will be convinced that they are versing a human.</a:t>
            </a:r>
          </a:p>
          <a:p>
            <a:endParaRPr lang="en-AU" dirty="0"/>
          </a:p>
          <a:p>
            <a:endParaRPr lang="en-AU" dirty="0"/>
          </a:p>
        </p:txBody>
      </p:sp>
      <p:sp>
        <p:nvSpPr>
          <p:cNvPr id="4" name="Slide Number Placeholder 3"/>
          <p:cNvSpPr>
            <a:spLocks noGrp="1"/>
          </p:cNvSpPr>
          <p:nvPr>
            <p:ph type="sldNum" sz="quarter" idx="5"/>
          </p:nvPr>
        </p:nvSpPr>
        <p:spPr/>
        <p:txBody>
          <a:bodyPr/>
          <a:lstStyle/>
          <a:p>
            <a:fld id="{2E90C9C5-2329-4FCC-8545-A570DA95B04C}" type="slidenum">
              <a:rPr lang="en-AU" smtClean="0"/>
              <a:t>13</a:t>
            </a:fld>
            <a:endParaRPr lang="en-AU"/>
          </a:p>
        </p:txBody>
      </p:sp>
    </p:spTree>
    <p:extLst>
      <p:ext uri="{BB962C8B-B14F-4D97-AF65-F5344CB8AC3E}">
        <p14:creationId xmlns:p14="http://schemas.microsoft.com/office/powerpoint/2010/main" val="3827924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Before these 2 experiments we will run a pre-test survey which will measure basic demographic information and game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During the experiments we will collect eye-gaze data from the headset at 10 samples per second and record which object is being looked at. The simulation will be recorded from a virtual camera with eye beams to show eye-gaze directions.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post-test survey after each experiment which will measure </a:t>
            </a:r>
            <a:r>
              <a:rPr lang="en-US" sz="1800" dirty="0">
                <a:effectLst/>
                <a:latin typeface="Times New Roman" panose="02020603050405020304" pitchFamily="18" charset="0"/>
                <a:ea typeface="Times New Roman" panose="02020603050405020304" pitchFamily="18" charset="0"/>
              </a:rPr>
              <a:t>in-game satisfaction of psychological needs  with a 7-point Likert scale from ‘strongly disagree’ to ‘strongly agree’</a:t>
            </a:r>
            <a:r>
              <a:rPr lang="en-AU" dirty="0">
                <a:effectLst/>
              </a:rPr>
              <a:t> </a:t>
            </a:r>
            <a:r>
              <a:rPr lang="en-US" sz="1800" dirty="0">
                <a:effectLst/>
                <a:latin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rPr>
              <a:t>Finally, d</a:t>
            </a:r>
            <a:r>
              <a:rPr lang="en-US" sz="1800" dirty="0">
                <a:effectLst/>
                <a:latin typeface="Times New Roman" panose="02020603050405020304" pitchFamily="18" charset="0"/>
                <a:ea typeface="Times New Roman" panose="02020603050405020304" pitchFamily="18" charset="0"/>
              </a:rPr>
              <a:t>ata that we have collected will be visualised to search for patterns and conduct basic statistical analysis including the T-Test, to compare differences between means.</a:t>
            </a:r>
            <a:endParaRPr lang="en-AU" dirty="0"/>
          </a:p>
        </p:txBody>
      </p:sp>
      <p:sp>
        <p:nvSpPr>
          <p:cNvPr id="4" name="Slide Number Placeholder 3"/>
          <p:cNvSpPr>
            <a:spLocks noGrp="1"/>
          </p:cNvSpPr>
          <p:nvPr>
            <p:ph type="sldNum" sz="quarter" idx="5"/>
          </p:nvPr>
        </p:nvSpPr>
        <p:spPr/>
        <p:txBody>
          <a:bodyPr/>
          <a:lstStyle/>
          <a:p>
            <a:fld id="{2E90C9C5-2329-4FCC-8545-A570DA95B04C}" type="slidenum">
              <a:rPr lang="en-AU" smtClean="0"/>
              <a:t>14</a:t>
            </a:fld>
            <a:endParaRPr lang="en-AU"/>
          </a:p>
        </p:txBody>
      </p:sp>
    </p:spTree>
    <p:extLst>
      <p:ext uri="{BB962C8B-B14F-4D97-AF65-F5344CB8AC3E}">
        <p14:creationId xmlns:p14="http://schemas.microsoft.com/office/powerpoint/2010/main" val="272166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conclusion we are expecting similar human-to-human eye-gaze patterns as we have seen in previous research papers and these head and eye-gaze animations would make players feel a sense of connection.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Finally, we will find if these eye-gaze patterns can be simulated on a virtual artificial agent and if a player can be convinced that the agent is a human.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2E90C9C5-2329-4FCC-8545-A570DA95B04C}" type="slidenum">
              <a:rPr lang="en-AU" smtClean="0"/>
              <a:t>15</a:t>
            </a:fld>
            <a:endParaRPr lang="en-AU"/>
          </a:p>
        </p:txBody>
      </p:sp>
    </p:spTree>
    <p:extLst>
      <p:ext uri="{BB962C8B-B14F-4D97-AF65-F5344CB8AC3E}">
        <p14:creationId xmlns:p14="http://schemas.microsoft.com/office/powerpoint/2010/main" val="4217296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ea typeface="Times New Roman" panose="02020603050405020304" pitchFamily="18" charset="0"/>
              </a:rPr>
              <a:t>The latest </a:t>
            </a:r>
            <a:r>
              <a:rPr lang="en-US" sz="1200" dirty="0" err="1">
                <a:effectLst/>
                <a:ea typeface="Times New Roman" panose="02020603050405020304" pitchFamily="18" charset="0"/>
              </a:rPr>
              <a:t>Vive</a:t>
            </a:r>
            <a:r>
              <a:rPr lang="en-US" sz="1200" dirty="0">
                <a:effectLst/>
                <a:ea typeface="Times New Roman" panose="02020603050405020304" pitchFamily="18" charset="0"/>
              </a:rPr>
              <a:t> VR headset</a:t>
            </a:r>
            <a:r>
              <a:rPr lang="en-US" sz="800" dirty="0">
                <a:effectLst/>
                <a:ea typeface="Times New Roman" panose="02020603050405020304" pitchFamily="18" charset="0"/>
              </a:rPr>
              <a:t> </a:t>
            </a:r>
            <a:r>
              <a:rPr lang="en-US" sz="1200" dirty="0">
                <a:effectLst/>
                <a:ea typeface="Times New Roman" panose="02020603050405020304" pitchFamily="18" charset="0"/>
              </a:rPr>
              <a:t>includes eye-tracking, which allows us to monitor a person’s eye gaze in real time. In this project we are interested in using this feature to track the eye gaze of people. The aim is to build a Unity simulation which networks two people in virtual reality taking part in a simple game. The simulation will monitor a person’s head and eye positions then display it on their avatar for the other person to see. The eye gaze of these two people will be monitored and </a:t>
            </a:r>
            <a:r>
              <a:rPr lang="en-US" sz="1200" dirty="0" err="1">
                <a:effectLst/>
                <a:ea typeface="Times New Roman" panose="02020603050405020304" pitchFamily="18" charset="0"/>
              </a:rPr>
              <a:t>analysed</a:t>
            </a:r>
            <a:r>
              <a:rPr lang="en-US" sz="1200" dirty="0">
                <a:effectLst/>
                <a:ea typeface="Times New Roman" panose="02020603050405020304" pitchFamily="18" charset="0"/>
              </a:rPr>
              <a:t> for patterns and used to simulate an agent avatar capable of playing the game and displaying different types of eye gaze.</a:t>
            </a:r>
            <a:endParaRPr lang="en-AU" sz="1200" dirty="0">
              <a:effectLst/>
              <a:ea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2E90C9C5-2329-4FCC-8545-A570DA95B04C}" type="slidenum">
              <a:rPr lang="en-AU" smtClean="0"/>
              <a:t>2</a:t>
            </a:fld>
            <a:endParaRPr lang="en-AU"/>
          </a:p>
        </p:txBody>
      </p:sp>
    </p:spTree>
    <p:extLst>
      <p:ext uri="{BB962C8B-B14F-4D97-AF65-F5344CB8AC3E}">
        <p14:creationId xmlns:p14="http://schemas.microsoft.com/office/powerpoint/2010/main" val="207507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These are the research questions that I will be looking to answer in this research:</a:t>
            </a:r>
            <a:br>
              <a:rPr lang="en-US" sz="1200" b="1" dirty="0">
                <a:effectLst/>
                <a:ea typeface="Times New Roman" panose="02020603050405020304" pitchFamily="18" charset="0"/>
              </a:rPr>
            </a:br>
            <a:endParaRPr lang="en-US" sz="1200" b="1" dirty="0">
              <a:effectLst/>
              <a:ea typeface="Times New Roman" panose="02020603050405020304" pitchFamily="18" charset="0"/>
            </a:endParaRPr>
          </a:p>
          <a:p>
            <a:r>
              <a:rPr lang="en-US" sz="1200" b="0" dirty="0">
                <a:effectLst/>
              </a:rPr>
              <a:t>The questions aim to capture the overall goals of the research and experiments </a:t>
            </a:r>
            <a:endParaRPr lang="en-AU" b="0" dirty="0"/>
          </a:p>
        </p:txBody>
      </p:sp>
      <p:sp>
        <p:nvSpPr>
          <p:cNvPr id="4" name="Slide Number Placeholder 3"/>
          <p:cNvSpPr>
            <a:spLocks noGrp="1"/>
          </p:cNvSpPr>
          <p:nvPr>
            <p:ph type="sldNum" sz="quarter" idx="5"/>
          </p:nvPr>
        </p:nvSpPr>
        <p:spPr/>
        <p:txBody>
          <a:bodyPr/>
          <a:lstStyle/>
          <a:p>
            <a:fld id="{2E90C9C5-2329-4FCC-8545-A570DA95B04C}" type="slidenum">
              <a:rPr lang="en-AU" smtClean="0"/>
              <a:t>3</a:t>
            </a:fld>
            <a:endParaRPr lang="en-AU"/>
          </a:p>
        </p:txBody>
      </p:sp>
    </p:spTree>
    <p:extLst>
      <p:ext uri="{BB962C8B-B14F-4D97-AF65-F5344CB8AC3E}">
        <p14:creationId xmlns:p14="http://schemas.microsoft.com/office/powerpoint/2010/main" val="299143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this is an overview of the research topics I have covered in my thesis throughout this semester. I will not cover all of these topics as there is not enough time, however I will cover most relevant for this research.</a:t>
            </a:r>
          </a:p>
        </p:txBody>
      </p:sp>
      <p:sp>
        <p:nvSpPr>
          <p:cNvPr id="4" name="Slide Number Placeholder 3"/>
          <p:cNvSpPr>
            <a:spLocks noGrp="1"/>
          </p:cNvSpPr>
          <p:nvPr>
            <p:ph type="sldNum" sz="quarter" idx="5"/>
          </p:nvPr>
        </p:nvSpPr>
        <p:spPr/>
        <p:txBody>
          <a:bodyPr/>
          <a:lstStyle/>
          <a:p>
            <a:fld id="{2E90C9C5-2329-4FCC-8545-A570DA95B04C}" type="slidenum">
              <a:rPr lang="en-AU" smtClean="0"/>
              <a:t>4</a:t>
            </a:fld>
            <a:endParaRPr lang="en-AU"/>
          </a:p>
        </p:txBody>
      </p:sp>
    </p:spTree>
    <p:extLst>
      <p:ext uri="{BB962C8B-B14F-4D97-AF65-F5344CB8AC3E}">
        <p14:creationId xmlns:p14="http://schemas.microsoft.com/office/powerpoint/2010/main" val="1345152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research that has shown that dual eye tracking can be used to uncover personal gaze patterns during social interaction. Analysis of eye-gaze patterns revealed that during a social interaction different people tend to look at areas of the face when they are paying attention to another person these areas include the eyes, mouth, and nose. When interacting with an artificial agent there are similar results. </a:t>
            </a:r>
          </a:p>
          <a:p>
            <a:endParaRPr lang="en-US" dirty="0"/>
          </a:p>
          <a:p>
            <a:r>
              <a:rPr lang="en-US" dirty="0"/>
              <a:t>The ‘other’ category is the forehead and looking away from the face.</a:t>
            </a:r>
            <a:endParaRPr lang="en-AU" dirty="0"/>
          </a:p>
        </p:txBody>
      </p:sp>
      <p:sp>
        <p:nvSpPr>
          <p:cNvPr id="4" name="Slide Number Placeholder 3"/>
          <p:cNvSpPr>
            <a:spLocks noGrp="1"/>
          </p:cNvSpPr>
          <p:nvPr>
            <p:ph type="sldNum" sz="quarter" idx="5"/>
          </p:nvPr>
        </p:nvSpPr>
        <p:spPr/>
        <p:txBody>
          <a:bodyPr/>
          <a:lstStyle/>
          <a:p>
            <a:fld id="{2E90C9C5-2329-4FCC-8545-A570DA95B04C}" type="slidenum">
              <a:rPr lang="en-AU" smtClean="0"/>
              <a:t>5</a:t>
            </a:fld>
            <a:endParaRPr lang="en-AU"/>
          </a:p>
        </p:txBody>
      </p:sp>
    </p:spTree>
    <p:extLst>
      <p:ext uri="{BB962C8B-B14F-4D97-AF65-F5344CB8AC3E}">
        <p14:creationId xmlns:p14="http://schemas.microsoft.com/office/powerpoint/2010/main" val="2577761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US" sz="1800" dirty="0">
                <a:effectLst/>
                <a:latin typeface="Times New Roman" panose="02020603050405020304" pitchFamily="18" charset="0"/>
                <a:ea typeface="Times New Roman" panose="02020603050405020304" pitchFamily="18" charset="0"/>
              </a:rPr>
              <a:t>Some research has shown that utilizing eye gaze during gameplay can heighten social and or strategic elements of a game, such as the player’s gaze giving away their intentions in multiplayer situations.</a:t>
            </a:r>
            <a:r>
              <a:rPr lang="en-AU" sz="1800" dirty="0">
                <a:effectLst/>
                <a:latin typeface="Times New Roman" panose="02020603050405020304" pitchFamily="18" charset="0"/>
                <a:ea typeface="Times New Roman" panose="02020603050405020304" pitchFamily="18" charset="0"/>
              </a:rPr>
              <a:t>	</a:t>
            </a:r>
          </a:p>
          <a:p>
            <a:r>
              <a:rPr lang="en-AU" sz="1800" dirty="0">
                <a:effectLst/>
                <a:latin typeface="Times New Roman" panose="02020603050405020304" pitchFamily="18" charset="0"/>
                <a:ea typeface="Times New Roman" panose="02020603050405020304" pitchFamily="18" charset="0"/>
              </a:rPr>
              <a:t> </a:t>
            </a:r>
          </a:p>
          <a:p>
            <a:pPr marL="457200"/>
            <a:r>
              <a:rPr lang="en-AU" sz="1800" dirty="0">
                <a:effectLst/>
                <a:latin typeface="Times New Roman" panose="02020603050405020304" pitchFamily="18" charset="0"/>
                <a:ea typeface="Times New Roman" panose="02020603050405020304" pitchFamily="18" charset="0"/>
              </a:rPr>
              <a:t>When playing a game, specifically card games and board games, people tend to reveal their next moves just by their eye-gaze, even if it is just a slight glance. </a:t>
            </a:r>
            <a:r>
              <a:rPr lang="en-US" sz="1800" dirty="0">
                <a:effectLst/>
                <a:latin typeface="Times New Roman" panose="02020603050405020304" pitchFamily="18" charset="0"/>
                <a:ea typeface="Times New Roman" panose="02020603050405020304" pitchFamily="18" charset="0"/>
              </a:rPr>
              <a:t>If you look at the bottom of this figure, you can see when participants anticipated a player drawing a new card from the covered stack.</a:t>
            </a:r>
            <a:endParaRPr lang="en-AU" dirty="0"/>
          </a:p>
        </p:txBody>
      </p:sp>
      <p:sp>
        <p:nvSpPr>
          <p:cNvPr id="4" name="Slide Number Placeholder 3"/>
          <p:cNvSpPr>
            <a:spLocks noGrp="1"/>
          </p:cNvSpPr>
          <p:nvPr>
            <p:ph type="sldNum" sz="quarter" idx="5"/>
          </p:nvPr>
        </p:nvSpPr>
        <p:spPr/>
        <p:txBody>
          <a:bodyPr/>
          <a:lstStyle/>
          <a:p>
            <a:fld id="{2E90C9C5-2329-4FCC-8545-A570DA95B04C}" type="slidenum">
              <a:rPr lang="en-AU" smtClean="0"/>
              <a:t>6</a:t>
            </a:fld>
            <a:endParaRPr lang="en-AU"/>
          </a:p>
        </p:txBody>
      </p:sp>
    </p:spTree>
    <p:extLst>
      <p:ext uri="{BB962C8B-B14F-4D97-AF65-F5344CB8AC3E}">
        <p14:creationId xmlns:p14="http://schemas.microsoft.com/office/powerpoint/2010/main" val="312737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This research was also very interesting and shows an AI model based on a Time Delay Neural Network is used for simulating eye gaze data has been used to generate regions of interest. This model has also been trained with human Eye-Gaze.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And according to this study, the neural network also recognised the eyes, nose, and mouth as Regions of Interest</a:t>
            </a:r>
            <a:endParaRPr lang="en-AU" sz="105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2E90C9C5-2329-4FCC-8545-A570DA95B04C}" type="slidenum">
              <a:rPr lang="en-AU" smtClean="0"/>
              <a:t>7</a:t>
            </a:fld>
            <a:endParaRPr lang="en-AU"/>
          </a:p>
        </p:txBody>
      </p:sp>
    </p:spTree>
    <p:extLst>
      <p:ext uri="{BB962C8B-B14F-4D97-AF65-F5344CB8AC3E}">
        <p14:creationId xmlns:p14="http://schemas.microsoft.com/office/powerpoint/2010/main" val="3568858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AU" dirty="0"/>
              <a:t>I also needed to learn and discover how the head, eyes and arms can be animated. For this I found a relevant inverse kinematics algorithm and a research paper that explains eye-gaze based head animations.</a:t>
            </a:r>
          </a:p>
          <a:p>
            <a:pPr marL="457200"/>
            <a:endParaRPr lang="en-AU" dirty="0"/>
          </a:p>
          <a:p>
            <a:pPr marL="457200"/>
            <a:r>
              <a:rPr lang="en-AU" dirty="0"/>
              <a:t>On the left is the FABRIK algorithm which is mostly used for human limb animations as it is efficient with less joint iterations.</a:t>
            </a:r>
          </a:p>
          <a:p>
            <a:pPr marL="457200"/>
            <a:endParaRPr lang="en-AU" dirty="0"/>
          </a:p>
          <a:p>
            <a:pPr marL="457200"/>
            <a:r>
              <a:rPr lang="en-AU" dirty="0"/>
              <a:t>On the right is a diagram showing </a:t>
            </a:r>
            <a:r>
              <a:rPr lang="en-US" sz="1800" dirty="0">
                <a:effectLst/>
                <a:latin typeface="Times New Roman" panose="02020603050405020304" pitchFamily="18" charset="0"/>
              </a:rPr>
              <a:t>a simulation of</a:t>
            </a:r>
            <a:r>
              <a:rPr lang="en-US" sz="1800" dirty="0">
                <a:effectLst/>
                <a:latin typeface="Times New Roman" panose="02020603050405020304" pitchFamily="18" charset="0"/>
                <a:ea typeface="Times New Roman" panose="02020603050405020304" pitchFamily="18" charset="0"/>
              </a:rPr>
              <a:t> oculomotor range which is the range that your eyes can see until your head is required to move</a:t>
            </a:r>
            <a:endParaRPr lang="en-AU" dirty="0"/>
          </a:p>
        </p:txBody>
      </p:sp>
      <p:sp>
        <p:nvSpPr>
          <p:cNvPr id="4" name="Slide Number Placeholder 3"/>
          <p:cNvSpPr>
            <a:spLocks noGrp="1"/>
          </p:cNvSpPr>
          <p:nvPr>
            <p:ph type="sldNum" sz="quarter" idx="5"/>
          </p:nvPr>
        </p:nvSpPr>
        <p:spPr/>
        <p:txBody>
          <a:bodyPr/>
          <a:lstStyle/>
          <a:p>
            <a:fld id="{2E90C9C5-2329-4FCC-8545-A570DA95B04C}" type="slidenum">
              <a:rPr lang="en-AU" smtClean="0"/>
              <a:t>8</a:t>
            </a:fld>
            <a:endParaRPr lang="en-AU"/>
          </a:p>
        </p:txBody>
      </p:sp>
    </p:spTree>
    <p:extLst>
      <p:ext uri="{BB962C8B-B14F-4D97-AF65-F5344CB8AC3E}">
        <p14:creationId xmlns:p14="http://schemas.microsoft.com/office/powerpoint/2010/main" val="1027600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r>
              <a:rPr lang="en-AU" dirty="0"/>
              <a:t>This is the technical setup for the experiment, so for each player, the HTC VIVE headset will be connected to a </a:t>
            </a:r>
            <a:r>
              <a:rPr lang="en-AU" dirty="0" err="1"/>
              <a:t>Vive</a:t>
            </a:r>
            <a:r>
              <a:rPr lang="en-AU" dirty="0"/>
              <a:t> Link which is connected to a computer. The computer will be running the unity simulation and using other software such as the VIVE SDK to make this happen. The unity simulation will also be networked to one other player so the players can be in the same virtual room.</a:t>
            </a:r>
          </a:p>
        </p:txBody>
      </p:sp>
      <p:sp>
        <p:nvSpPr>
          <p:cNvPr id="4" name="Slide Number Placeholder 3"/>
          <p:cNvSpPr>
            <a:spLocks noGrp="1"/>
          </p:cNvSpPr>
          <p:nvPr>
            <p:ph type="sldNum" sz="quarter" idx="5"/>
          </p:nvPr>
        </p:nvSpPr>
        <p:spPr/>
        <p:txBody>
          <a:bodyPr/>
          <a:lstStyle/>
          <a:p>
            <a:fld id="{2E90C9C5-2329-4FCC-8545-A570DA95B04C}" type="slidenum">
              <a:rPr lang="en-AU" smtClean="0"/>
              <a:t>9</a:t>
            </a:fld>
            <a:endParaRPr lang="en-AU"/>
          </a:p>
        </p:txBody>
      </p:sp>
    </p:spTree>
    <p:extLst>
      <p:ext uri="{BB962C8B-B14F-4D97-AF65-F5344CB8AC3E}">
        <p14:creationId xmlns:p14="http://schemas.microsoft.com/office/powerpoint/2010/main" val="2368476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11/13/2021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11/13/2021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11/13/2021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11/13/2021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11/13/2021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11/13/2021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11/13/2021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earing a space suit&#10;&#10;Description automatically generated with low confidence">
            <a:extLst>
              <a:ext uri="{FF2B5EF4-FFF2-40B4-BE49-F238E27FC236}">
                <a16:creationId xmlns:a16="http://schemas.microsoft.com/office/drawing/2014/main" id="{BE0CC4E2-44A2-4085-917E-1E031BA67154}"/>
              </a:ext>
            </a:extLst>
          </p:cNvPr>
          <p:cNvPicPr>
            <a:picLocks noChangeAspect="1"/>
          </p:cNvPicPr>
          <p:nvPr/>
        </p:nvPicPr>
        <p:blipFill>
          <a:blip r:embed="rId3"/>
          <a:stretch>
            <a:fillRect/>
          </a:stretch>
        </p:blipFill>
        <p:spPr>
          <a:xfrm flipH="1">
            <a:off x="0" y="0"/>
            <a:ext cx="13716000" cy="6858000"/>
          </a:xfrm>
          <a:prstGeom prst="rect">
            <a:avLst/>
          </a:prstGeom>
        </p:spPr>
      </p:pic>
      <p:sp>
        <p:nvSpPr>
          <p:cNvPr id="3" name="Subtitle 2">
            <a:extLst>
              <a:ext uri="{FF2B5EF4-FFF2-40B4-BE49-F238E27FC236}">
                <a16:creationId xmlns:a16="http://schemas.microsoft.com/office/drawing/2014/main" id="{02CF61B9-D349-459A-8C2D-819D5492E248}"/>
              </a:ext>
            </a:extLst>
          </p:cNvPr>
          <p:cNvSpPr>
            <a:spLocks noGrp="1"/>
          </p:cNvSpPr>
          <p:nvPr>
            <p:ph type="subTitle" idx="1"/>
          </p:nvPr>
        </p:nvSpPr>
        <p:spPr>
          <a:xfrm>
            <a:off x="638354" y="4149532"/>
            <a:ext cx="5457645" cy="447787"/>
          </a:xfrm>
        </p:spPr>
        <p:txBody>
          <a:bodyPr>
            <a:normAutofit/>
          </a:bodyPr>
          <a:lstStyle/>
          <a:p>
            <a:pPr algn="ctr"/>
            <a:r>
              <a:rPr lang="en-AU" sz="1600" dirty="0">
                <a:solidFill>
                  <a:schemeClr val="tx1"/>
                </a:solidFill>
                <a:latin typeface="Arial" panose="020B0604020202020204" pitchFamily="34" charset="0"/>
                <a:cs typeface="Arial" panose="020B0604020202020204" pitchFamily="34" charset="0"/>
              </a:rPr>
              <a:t>Chaz Lambrechtsen| 45426317 | Software Engineering</a:t>
            </a:r>
          </a:p>
        </p:txBody>
      </p:sp>
      <p:sp>
        <p:nvSpPr>
          <p:cNvPr id="7" name="TextBox 6">
            <a:extLst>
              <a:ext uri="{FF2B5EF4-FFF2-40B4-BE49-F238E27FC236}">
                <a16:creationId xmlns:a16="http://schemas.microsoft.com/office/drawing/2014/main" id="{60D7FFFB-1BB4-43D6-AEAB-0861A43C0C9B}"/>
              </a:ext>
            </a:extLst>
          </p:cNvPr>
          <p:cNvSpPr txBox="1"/>
          <p:nvPr/>
        </p:nvSpPr>
        <p:spPr>
          <a:xfrm>
            <a:off x="608159" y="2309302"/>
            <a:ext cx="5457645" cy="1323439"/>
          </a:xfrm>
          <a:prstGeom prst="rect">
            <a:avLst/>
          </a:prstGeom>
          <a:noFill/>
        </p:spPr>
        <p:txBody>
          <a:bodyPr wrap="square" rtlCol="0">
            <a:spAutoFit/>
          </a:bodyPr>
          <a:lstStyle/>
          <a:p>
            <a:pPr algn="ctr"/>
            <a:r>
              <a:rPr kumimoji="0" lang="en-AU" sz="4000" b="0" i="0" u="none" strike="noStrike" kern="1200" cap="none" spc="-300" normalizeH="0" baseline="0" noProof="0" dirty="0">
                <a:ln>
                  <a:noFill/>
                </a:ln>
                <a:gradFill flip="none" rotWithShape="1">
                  <a:gsLst>
                    <a:gs pos="32000">
                      <a:prstClr val="white">
                        <a:lumMod val="89000"/>
                      </a:prstClr>
                    </a:gs>
                    <a:gs pos="0">
                      <a:prstClr val="black">
                        <a:lumMod val="41000"/>
                        <a:lumOff val="59000"/>
                      </a:prstClr>
                    </a:gs>
                    <a:gs pos="100000">
                      <a:srgbClr val="94D7E4">
                        <a:lumMod val="0"/>
                        <a:lumOff val="100000"/>
                      </a:srgbClr>
                    </a:gs>
                  </a:gsLst>
                  <a:lin ang="8100000" scaled="1"/>
                  <a:tileRect/>
                </a:gradFill>
                <a:effectLst/>
                <a:uLnTx/>
                <a:uFillTx/>
                <a:latin typeface="+mj-lt"/>
                <a:ea typeface="+mj-ea"/>
                <a:cs typeface="+mj-cs"/>
              </a:rPr>
              <a:t>Simulating  Human  Eye-Gaze in  Virtual Reality</a:t>
            </a:r>
            <a:endParaRPr lang="en-AU" sz="1100" dirty="0">
              <a:latin typeface="+mj-lt"/>
            </a:endParaRPr>
          </a:p>
        </p:txBody>
      </p:sp>
      <p:sp>
        <p:nvSpPr>
          <p:cNvPr id="11" name="TextBox 10">
            <a:extLst>
              <a:ext uri="{FF2B5EF4-FFF2-40B4-BE49-F238E27FC236}">
                <a16:creationId xmlns:a16="http://schemas.microsoft.com/office/drawing/2014/main" id="{0CB7D830-97BD-44E5-B3A2-64DF2D7DEB8F}"/>
              </a:ext>
            </a:extLst>
          </p:cNvPr>
          <p:cNvSpPr txBox="1"/>
          <p:nvPr/>
        </p:nvSpPr>
        <p:spPr>
          <a:xfrm>
            <a:off x="-94151" y="4948519"/>
            <a:ext cx="6922654" cy="369332"/>
          </a:xfrm>
          <a:prstGeom prst="rect">
            <a:avLst/>
          </a:prstGeom>
          <a:noFill/>
        </p:spPr>
        <p:txBody>
          <a:bodyPr wrap="square">
            <a:spAutoFit/>
          </a:bodyPr>
          <a:lstStyle/>
          <a:p>
            <a:pPr algn="ctr">
              <a:spcBef>
                <a:spcPts val="980"/>
              </a:spcBef>
            </a:pPr>
            <a:r>
              <a:rPr lang="en-US" sz="1800" dirty="0">
                <a:effectLst/>
                <a:latin typeface="Arial" panose="020B0604020202020204" pitchFamily="34" charset="0"/>
                <a:ea typeface="Times New Roman" panose="02020603050405020304" pitchFamily="18" charset="0"/>
                <a:cs typeface="Arial" panose="020B0604020202020204" pitchFamily="34" charset="0"/>
              </a:rPr>
              <a:t>Supervisors: Dr Malcolm Ryan &amp; Dr Mitchell McEwan</a:t>
            </a:r>
            <a:endParaRPr lang="en-AU" sz="1600" dirty="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12" name="Group 11">
            <a:extLst>
              <a:ext uri="{FF2B5EF4-FFF2-40B4-BE49-F238E27FC236}">
                <a16:creationId xmlns:a16="http://schemas.microsoft.com/office/drawing/2014/main" id="{0178393F-CFB4-4071-A605-D2A5FEE33C77}"/>
              </a:ext>
            </a:extLst>
          </p:cNvPr>
          <p:cNvGrpSpPr>
            <a:grpSpLocks/>
          </p:cNvGrpSpPr>
          <p:nvPr/>
        </p:nvGrpSpPr>
        <p:grpSpPr bwMode="auto">
          <a:xfrm>
            <a:off x="3127750" y="641552"/>
            <a:ext cx="486410" cy="543560"/>
            <a:chOff x="5996" y="289"/>
            <a:chExt cx="766" cy="856"/>
          </a:xfrm>
        </p:grpSpPr>
        <p:sp>
          <p:nvSpPr>
            <p:cNvPr id="13" name="Freeform 56">
              <a:extLst>
                <a:ext uri="{FF2B5EF4-FFF2-40B4-BE49-F238E27FC236}">
                  <a16:creationId xmlns:a16="http://schemas.microsoft.com/office/drawing/2014/main" id="{73EDE559-63E1-47F8-84B6-D81127404AE0}"/>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55">
              <a:extLst>
                <a:ext uri="{FF2B5EF4-FFF2-40B4-BE49-F238E27FC236}">
                  <a16:creationId xmlns:a16="http://schemas.microsoft.com/office/drawing/2014/main" id="{43D3C8B9-4236-41D2-815C-64A24F395BB8}"/>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5" name="Picture 14">
              <a:extLst>
                <a:ext uri="{FF2B5EF4-FFF2-40B4-BE49-F238E27FC236}">
                  <a16:creationId xmlns:a16="http://schemas.microsoft.com/office/drawing/2014/main" id="{F62D5F4B-35E7-44A3-8CB4-848C90427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53">
              <a:extLst>
                <a:ext uri="{FF2B5EF4-FFF2-40B4-BE49-F238E27FC236}">
                  <a16:creationId xmlns:a16="http://schemas.microsoft.com/office/drawing/2014/main" id="{9B32C90D-23D8-4DB2-B4B0-DC5E1A0D638E}"/>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7" name="Freeform 52">
              <a:extLst>
                <a:ext uri="{FF2B5EF4-FFF2-40B4-BE49-F238E27FC236}">
                  <a16:creationId xmlns:a16="http://schemas.microsoft.com/office/drawing/2014/main" id="{84D78BA4-DDF7-49AD-A202-8060600A7BE5}"/>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8" name="Freeform 51">
              <a:extLst>
                <a:ext uri="{FF2B5EF4-FFF2-40B4-BE49-F238E27FC236}">
                  <a16:creationId xmlns:a16="http://schemas.microsoft.com/office/drawing/2014/main" id="{FDFF185E-E816-490E-8FA0-F430081CC18C}"/>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50">
              <a:extLst>
                <a:ext uri="{FF2B5EF4-FFF2-40B4-BE49-F238E27FC236}">
                  <a16:creationId xmlns:a16="http://schemas.microsoft.com/office/drawing/2014/main" id="{851969DE-2A30-424E-BC5B-358084EA96BF}"/>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AutoShape 49">
              <a:extLst>
                <a:ext uri="{FF2B5EF4-FFF2-40B4-BE49-F238E27FC236}">
                  <a16:creationId xmlns:a16="http://schemas.microsoft.com/office/drawing/2014/main" id="{09A881D1-11AC-4E8D-BBD6-873B4993135F}"/>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8">
              <a:extLst>
                <a:ext uri="{FF2B5EF4-FFF2-40B4-BE49-F238E27FC236}">
                  <a16:creationId xmlns:a16="http://schemas.microsoft.com/office/drawing/2014/main" id="{E0BF3283-3BD1-4DFE-82EC-69C31B6606C3}"/>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47">
              <a:extLst>
                <a:ext uri="{FF2B5EF4-FFF2-40B4-BE49-F238E27FC236}">
                  <a16:creationId xmlns:a16="http://schemas.microsoft.com/office/drawing/2014/main" id="{CFB6DE53-B68A-44FE-8186-576B3D4A6348}"/>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46">
              <a:extLst>
                <a:ext uri="{FF2B5EF4-FFF2-40B4-BE49-F238E27FC236}">
                  <a16:creationId xmlns:a16="http://schemas.microsoft.com/office/drawing/2014/main" id="{867EBD2B-BE8A-4380-AAD7-98BA319A32B2}"/>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AutoShape 45">
              <a:extLst>
                <a:ext uri="{FF2B5EF4-FFF2-40B4-BE49-F238E27FC236}">
                  <a16:creationId xmlns:a16="http://schemas.microsoft.com/office/drawing/2014/main" id="{9F5CEC9E-D9C3-4E64-89C1-9FA96AE8CEC6}"/>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25" name="Picture 24">
              <a:extLst>
                <a:ext uri="{FF2B5EF4-FFF2-40B4-BE49-F238E27FC236}">
                  <a16:creationId xmlns:a16="http://schemas.microsoft.com/office/drawing/2014/main" id="{33578CC2-C7E1-45AE-BB1F-F50AF15901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AutoShape 43">
              <a:extLst>
                <a:ext uri="{FF2B5EF4-FFF2-40B4-BE49-F238E27FC236}">
                  <a16:creationId xmlns:a16="http://schemas.microsoft.com/office/drawing/2014/main" id="{E56228E2-E85B-4659-95BD-5FE4D05579EA}"/>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7" name="Freeform 42">
              <a:extLst>
                <a:ext uri="{FF2B5EF4-FFF2-40B4-BE49-F238E27FC236}">
                  <a16:creationId xmlns:a16="http://schemas.microsoft.com/office/drawing/2014/main" id="{017A3CAC-1167-4256-8092-2D4F972E9EE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8" name="Freeform 41">
              <a:extLst>
                <a:ext uri="{FF2B5EF4-FFF2-40B4-BE49-F238E27FC236}">
                  <a16:creationId xmlns:a16="http://schemas.microsoft.com/office/drawing/2014/main" id="{180B888D-B73C-433C-AD60-E284E75FB112}"/>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9" name="Freeform 40">
              <a:extLst>
                <a:ext uri="{FF2B5EF4-FFF2-40B4-BE49-F238E27FC236}">
                  <a16:creationId xmlns:a16="http://schemas.microsoft.com/office/drawing/2014/main" id="{62923154-1841-4D27-841A-102ACB6C562D}"/>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30" name="Freeform 39">
              <a:extLst>
                <a:ext uri="{FF2B5EF4-FFF2-40B4-BE49-F238E27FC236}">
                  <a16:creationId xmlns:a16="http://schemas.microsoft.com/office/drawing/2014/main" id="{AFA10DFF-0CEA-41AA-8044-9182D6146B0B}"/>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31" name="Freeform 38">
              <a:extLst>
                <a:ext uri="{FF2B5EF4-FFF2-40B4-BE49-F238E27FC236}">
                  <a16:creationId xmlns:a16="http://schemas.microsoft.com/office/drawing/2014/main" id="{21114908-1775-4A13-8FD7-A6BF789F7302}"/>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32" name="Freeform 37">
              <a:extLst>
                <a:ext uri="{FF2B5EF4-FFF2-40B4-BE49-F238E27FC236}">
                  <a16:creationId xmlns:a16="http://schemas.microsoft.com/office/drawing/2014/main" id="{54328CD9-EA0F-44A9-A153-B3DA4B9298F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pic>
        <p:nvPicPr>
          <p:cNvPr id="33" name="image3.png">
            <a:extLst>
              <a:ext uri="{FF2B5EF4-FFF2-40B4-BE49-F238E27FC236}">
                <a16:creationId xmlns:a16="http://schemas.microsoft.com/office/drawing/2014/main" id="{19A99223-DADB-4255-A8D4-8FF7842AFEF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contrast="100000"/>
                    </a14:imgEffect>
                  </a14:imgLayer>
                </a14:imgProps>
              </a:ext>
            </a:extLst>
          </a:blip>
          <a:stretch>
            <a:fillRect/>
          </a:stretch>
        </p:blipFill>
        <p:spPr>
          <a:xfrm>
            <a:off x="2716650" y="1323983"/>
            <a:ext cx="1307396" cy="500908"/>
          </a:xfrm>
          <a:prstGeom prst="rect">
            <a:avLst/>
          </a:prstGeom>
        </p:spPr>
      </p:pic>
    </p:spTree>
    <p:extLst>
      <p:ext uri="{BB962C8B-B14F-4D97-AF65-F5344CB8AC3E}">
        <p14:creationId xmlns:p14="http://schemas.microsoft.com/office/powerpoint/2010/main" val="1955636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dirty="0"/>
              <a:t>Experiment 1&amp;2 (Physical)</a:t>
            </a:r>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sp>
        <p:nvSpPr>
          <p:cNvPr id="32" name="Oval 31">
            <a:extLst>
              <a:ext uri="{FF2B5EF4-FFF2-40B4-BE49-F238E27FC236}">
                <a16:creationId xmlns:a16="http://schemas.microsoft.com/office/drawing/2014/main" id="{1A27046D-245A-4E07-9244-483EBFB9B9B6}"/>
              </a:ext>
            </a:extLst>
          </p:cNvPr>
          <p:cNvSpPr/>
          <p:nvPr/>
        </p:nvSpPr>
        <p:spPr>
          <a:xfrm>
            <a:off x="3513397" y="2032001"/>
            <a:ext cx="1487055" cy="1422400"/>
          </a:xfrm>
          <a:prstGeom prst="ellipse">
            <a:avLst/>
          </a:prstGeom>
          <a:noFill/>
          <a:ln w="76200" cap="flat" cmpd="sng" algn="ctr">
            <a:solidFill>
              <a:schemeClr val="bg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Person 1</a:t>
            </a:r>
          </a:p>
        </p:txBody>
      </p:sp>
      <p:sp>
        <p:nvSpPr>
          <p:cNvPr id="34" name="Rectangle 33">
            <a:extLst>
              <a:ext uri="{FF2B5EF4-FFF2-40B4-BE49-F238E27FC236}">
                <a16:creationId xmlns:a16="http://schemas.microsoft.com/office/drawing/2014/main" id="{D88237F9-5D9C-4CBA-A8BC-073A6EA95C5D}"/>
              </a:ext>
            </a:extLst>
          </p:cNvPr>
          <p:cNvSpPr/>
          <p:nvPr/>
        </p:nvSpPr>
        <p:spPr>
          <a:xfrm>
            <a:off x="5338618" y="1911927"/>
            <a:ext cx="1357746" cy="1727200"/>
          </a:xfrm>
          <a:prstGeom prst="rect">
            <a:avLst/>
          </a:prstGeom>
          <a:noFill/>
          <a:ln w="76200" cap="flat" cmpd="sng" algn="ctr">
            <a:solidFill>
              <a:schemeClr val="bg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Table</a:t>
            </a:r>
            <a:endParaRPr lang="en-AU" dirty="0">
              <a:solidFill>
                <a:schemeClr val="accent1"/>
              </a:solidFill>
            </a:endParaRPr>
          </a:p>
        </p:txBody>
      </p:sp>
      <p:sp>
        <p:nvSpPr>
          <p:cNvPr id="3" name="Rectangle: Top Corners Snipped 2">
            <a:extLst>
              <a:ext uri="{FF2B5EF4-FFF2-40B4-BE49-F238E27FC236}">
                <a16:creationId xmlns:a16="http://schemas.microsoft.com/office/drawing/2014/main" id="{D0FC48FF-F124-4289-B6B2-DAE584E9A7A8}"/>
              </a:ext>
            </a:extLst>
          </p:cNvPr>
          <p:cNvSpPr/>
          <p:nvPr/>
        </p:nvSpPr>
        <p:spPr>
          <a:xfrm rot="5400000">
            <a:off x="4541462" y="2558473"/>
            <a:ext cx="886691" cy="369455"/>
          </a:xfrm>
          <a:prstGeom prst="snip2Same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AU" dirty="0"/>
          </a:p>
        </p:txBody>
      </p:sp>
      <p:sp>
        <p:nvSpPr>
          <p:cNvPr id="49" name="Oval 48">
            <a:extLst>
              <a:ext uri="{FF2B5EF4-FFF2-40B4-BE49-F238E27FC236}">
                <a16:creationId xmlns:a16="http://schemas.microsoft.com/office/drawing/2014/main" id="{F888D005-46DB-49A4-B9B2-B3E7907A68F2}"/>
              </a:ext>
            </a:extLst>
          </p:cNvPr>
          <p:cNvSpPr/>
          <p:nvPr/>
        </p:nvSpPr>
        <p:spPr>
          <a:xfrm flipH="1">
            <a:off x="7050924" y="4437642"/>
            <a:ext cx="1487055" cy="1422400"/>
          </a:xfrm>
          <a:prstGeom prst="ellipse">
            <a:avLst/>
          </a:prstGeom>
          <a:noFill/>
          <a:ln w="76200" cap="flat" cmpd="sng" algn="ctr">
            <a:solidFill>
              <a:schemeClr val="bg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Person 2</a:t>
            </a:r>
          </a:p>
        </p:txBody>
      </p:sp>
      <p:sp>
        <p:nvSpPr>
          <p:cNvPr id="50" name="Rectangle 49">
            <a:extLst>
              <a:ext uri="{FF2B5EF4-FFF2-40B4-BE49-F238E27FC236}">
                <a16:creationId xmlns:a16="http://schemas.microsoft.com/office/drawing/2014/main" id="{76116196-E4D5-4431-BFCF-3222AE5DB6FF}"/>
              </a:ext>
            </a:extLst>
          </p:cNvPr>
          <p:cNvSpPr/>
          <p:nvPr/>
        </p:nvSpPr>
        <p:spPr>
          <a:xfrm>
            <a:off x="5338618" y="4317568"/>
            <a:ext cx="1357746" cy="1727200"/>
          </a:xfrm>
          <a:prstGeom prst="rect">
            <a:avLst/>
          </a:prstGeom>
          <a:noFill/>
          <a:ln w="76200" cap="flat" cmpd="sng" algn="ctr">
            <a:solidFill>
              <a:schemeClr val="bg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Table</a:t>
            </a:r>
            <a:endParaRPr lang="en-AU" dirty="0">
              <a:solidFill>
                <a:schemeClr val="accent1"/>
              </a:solidFill>
            </a:endParaRPr>
          </a:p>
        </p:txBody>
      </p:sp>
      <p:sp>
        <p:nvSpPr>
          <p:cNvPr id="51" name="Rectangle: Top Corners Snipped 50">
            <a:extLst>
              <a:ext uri="{FF2B5EF4-FFF2-40B4-BE49-F238E27FC236}">
                <a16:creationId xmlns:a16="http://schemas.microsoft.com/office/drawing/2014/main" id="{DC5C1EFE-4F1B-4CFB-BBEB-CC72AC32B3C4}"/>
              </a:ext>
            </a:extLst>
          </p:cNvPr>
          <p:cNvSpPr/>
          <p:nvPr/>
        </p:nvSpPr>
        <p:spPr>
          <a:xfrm rot="16200000" flipH="1">
            <a:off x="6607578" y="4996440"/>
            <a:ext cx="886691" cy="369455"/>
          </a:xfrm>
          <a:prstGeom prst="snip2Same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AU" dirty="0"/>
          </a:p>
        </p:txBody>
      </p:sp>
      <p:sp>
        <p:nvSpPr>
          <p:cNvPr id="52" name="Rectangle 51">
            <a:extLst>
              <a:ext uri="{FF2B5EF4-FFF2-40B4-BE49-F238E27FC236}">
                <a16:creationId xmlns:a16="http://schemas.microsoft.com/office/drawing/2014/main" id="{7156EE26-2D86-4407-8A20-423595BD4458}"/>
              </a:ext>
            </a:extLst>
          </p:cNvPr>
          <p:cNvSpPr/>
          <p:nvPr/>
        </p:nvSpPr>
        <p:spPr>
          <a:xfrm flipV="1">
            <a:off x="3103419" y="3939304"/>
            <a:ext cx="6132946" cy="45719"/>
          </a:xfrm>
          <a:prstGeom prst="rect">
            <a:avLst/>
          </a:prstGeom>
          <a:noFill/>
          <a:ln w="76200" cap="flat" cmpd="sng" algn="ctr">
            <a:solidFill>
              <a:schemeClr val="bg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AU" dirty="0">
              <a:solidFill>
                <a:schemeClr val="accent1"/>
              </a:solidFill>
            </a:endParaRPr>
          </a:p>
        </p:txBody>
      </p:sp>
      <p:sp>
        <p:nvSpPr>
          <p:cNvPr id="25" name="TextBox 24">
            <a:extLst>
              <a:ext uri="{FF2B5EF4-FFF2-40B4-BE49-F238E27FC236}">
                <a16:creationId xmlns:a16="http://schemas.microsoft.com/office/drawing/2014/main" id="{219878CC-5205-47B4-9116-26921E370D30}"/>
              </a:ext>
            </a:extLst>
          </p:cNvPr>
          <p:cNvSpPr txBox="1"/>
          <p:nvPr/>
        </p:nvSpPr>
        <p:spPr>
          <a:xfrm>
            <a:off x="7444509" y="2558534"/>
            <a:ext cx="904735" cy="369332"/>
          </a:xfrm>
          <a:prstGeom prst="rect">
            <a:avLst/>
          </a:prstGeom>
          <a:noFill/>
        </p:spPr>
        <p:txBody>
          <a:bodyPr wrap="none" rtlCol="0">
            <a:spAutoFit/>
          </a:bodyPr>
          <a:lstStyle/>
          <a:p>
            <a:r>
              <a:rPr lang="en-AU" dirty="0"/>
              <a:t>Room 1</a:t>
            </a:r>
          </a:p>
        </p:txBody>
      </p:sp>
      <p:sp>
        <p:nvSpPr>
          <p:cNvPr id="53" name="TextBox 52">
            <a:extLst>
              <a:ext uri="{FF2B5EF4-FFF2-40B4-BE49-F238E27FC236}">
                <a16:creationId xmlns:a16="http://schemas.microsoft.com/office/drawing/2014/main" id="{4D70F89F-0090-4E3E-BFD1-9500D6ABD430}"/>
              </a:ext>
            </a:extLst>
          </p:cNvPr>
          <p:cNvSpPr txBox="1"/>
          <p:nvPr/>
        </p:nvSpPr>
        <p:spPr>
          <a:xfrm>
            <a:off x="3804236" y="4964176"/>
            <a:ext cx="919162" cy="369332"/>
          </a:xfrm>
          <a:prstGeom prst="rect">
            <a:avLst/>
          </a:prstGeom>
          <a:noFill/>
        </p:spPr>
        <p:txBody>
          <a:bodyPr wrap="none" rtlCol="0">
            <a:spAutoFit/>
          </a:bodyPr>
          <a:lstStyle/>
          <a:p>
            <a:r>
              <a:rPr lang="en-AU" dirty="0"/>
              <a:t>Room 2</a:t>
            </a:r>
          </a:p>
        </p:txBody>
      </p:sp>
      <p:sp>
        <p:nvSpPr>
          <p:cNvPr id="54" name="Rectangle 53">
            <a:extLst>
              <a:ext uri="{FF2B5EF4-FFF2-40B4-BE49-F238E27FC236}">
                <a16:creationId xmlns:a16="http://schemas.microsoft.com/office/drawing/2014/main" id="{6E83DF13-C69C-431E-B161-4A27B2268B9B}"/>
              </a:ext>
            </a:extLst>
          </p:cNvPr>
          <p:cNvSpPr/>
          <p:nvPr/>
        </p:nvSpPr>
        <p:spPr>
          <a:xfrm flipV="1">
            <a:off x="3241964" y="4091704"/>
            <a:ext cx="5874327" cy="2137686"/>
          </a:xfrm>
          <a:prstGeom prst="rect">
            <a:avLst/>
          </a:prstGeom>
          <a:noFill/>
          <a:ln w="76200" cap="flat" cmpd="sng" algn="ctr">
            <a:solidFill>
              <a:schemeClr val="bg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AU" dirty="0">
              <a:solidFill>
                <a:schemeClr val="accent1"/>
              </a:solidFill>
            </a:endParaRPr>
          </a:p>
        </p:txBody>
      </p:sp>
      <p:sp>
        <p:nvSpPr>
          <p:cNvPr id="55" name="Rectangle 54">
            <a:extLst>
              <a:ext uri="{FF2B5EF4-FFF2-40B4-BE49-F238E27FC236}">
                <a16:creationId xmlns:a16="http://schemas.microsoft.com/office/drawing/2014/main" id="{BD6C47DA-CE21-4493-964D-84BCF2ED85A1}"/>
              </a:ext>
            </a:extLst>
          </p:cNvPr>
          <p:cNvSpPr/>
          <p:nvPr/>
        </p:nvSpPr>
        <p:spPr>
          <a:xfrm flipV="1">
            <a:off x="3241963" y="1690688"/>
            <a:ext cx="5874327" cy="2137300"/>
          </a:xfrm>
          <a:prstGeom prst="rect">
            <a:avLst/>
          </a:prstGeom>
          <a:noFill/>
          <a:ln w="76200" cap="flat" cmpd="sng" algn="ctr">
            <a:solidFill>
              <a:schemeClr val="bg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AU" dirty="0">
              <a:solidFill>
                <a:schemeClr val="accent1"/>
              </a:solidFill>
            </a:endParaRPr>
          </a:p>
        </p:txBody>
      </p:sp>
      <p:sp>
        <p:nvSpPr>
          <p:cNvPr id="56" name="Rectangle: Top Corners Snipped 55">
            <a:extLst>
              <a:ext uri="{FF2B5EF4-FFF2-40B4-BE49-F238E27FC236}">
                <a16:creationId xmlns:a16="http://schemas.microsoft.com/office/drawing/2014/main" id="{5DA5FA46-19F8-4A2D-A9F5-2917B0B23F9D}"/>
              </a:ext>
            </a:extLst>
          </p:cNvPr>
          <p:cNvSpPr/>
          <p:nvPr/>
        </p:nvSpPr>
        <p:spPr>
          <a:xfrm rot="5400000">
            <a:off x="514177" y="3275819"/>
            <a:ext cx="411019" cy="264870"/>
          </a:xfrm>
          <a:prstGeom prst="snip2Same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AU" dirty="0"/>
          </a:p>
        </p:txBody>
      </p:sp>
      <p:sp>
        <p:nvSpPr>
          <p:cNvPr id="26" name="TextBox 25">
            <a:extLst>
              <a:ext uri="{FF2B5EF4-FFF2-40B4-BE49-F238E27FC236}">
                <a16:creationId xmlns:a16="http://schemas.microsoft.com/office/drawing/2014/main" id="{A5D229C6-66AF-4345-AE98-568EBA3072DE}"/>
              </a:ext>
            </a:extLst>
          </p:cNvPr>
          <p:cNvSpPr txBox="1"/>
          <p:nvPr/>
        </p:nvSpPr>
        <p:spPr>
          <a:xfrm>
            <a:off x="864344" y="3200470"/>
            <a:ext cx="1451295" cy="369332"/>
          </a:xfrm>
          <a:prstGeom prst="rect">
            <a:avLst/>
          </a:prstGeom>
          <a:noFill/>
        </p:spPr>
        <p:txBody>
          <a:bodyPr wrap="none" rtlCol="0">
            <a:spAutoFit/>
          </a:bodyPr>
          <a:lstStyle/>
          <a:p>
            <a:r>
              <a:rPr lang="en-AU" dirty="0"/>
              <a:t>= VR Headset</a:t>
            </a:r>
          </a:p>
        </p:txBody>
      </p:sp>
      <p:sp>
        <p:nvSpPr>
          <p:cNvPr id="57" name="Rectangle 56">
            <a:extLst>
              <a:ext uri="{FF2B5EF4-FFF2-40B4-BE49-F238E27FC236}">
                <a16:creationId xmlns:a16="http://schemas.microsoft.com/office/drawing/2014/main" id="{C45659FC-C59D-4FC9-859C-18343D58C428}"/>
              </a:ext>
            </a:extLst>
          </p:cNvPr>
          <p:cNvSpPr/>
          <p:nvPr/>
        </p:nvSpPr>
        <p:spPr>
          <a:xfrm flipV="1">
            <a:off x="484885" y="3836966"/>
            <a:ext cx="367237" cy="313366"/>
          </a:xfrm>
          <a:prstGeom prst="rect">
            <a:avLst/>
          </a:prstGeom>
          <a:noFill/>
          <a:ln w="76200" cap="flat" cmpd="sng" algn="ctr">
            <a:solidFill>
              <a:schemeClr val="bg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AU" dirty="0">
              <a:solidFill>
                <a:schemeClr val="accent1"/>
              </a:solidFill>
            </a:endParaRPr>
          </a:p>
        </p:txBody>
      </p:sp>
      <p:sp>
        <p:nvSpPr>
          <p:cNvPr id="58" name="TextBox 57">
            <a:extLst>
              <a:ext uri="{FF2B5EF4-FFF2-40B4-BE49-F238E27FC236}">
                <a16:creationId xmlns:a16="http://schemas.microsoft.com/office/drawing/2014/main" id="{921917EB-065F-45C0-9E32-1BED8BF898C2}"/>
              </a:ext>
            </a:extLst>
          </p:cNvPr>
          <p:cNvSpPr txBox="1"/>
          <p:nvPr/>
        </p:nvSpPr>
        <p:spPr>
          <a:xfrm>
            <a:off x="852122" y="3781000"/>
            <a:ext cx="1903663" cy="369332"/>
          </a:xfrm>
          <a:prstGeom prst="rect">
            <a:avLst/>
          </a:prstGeom>
          <a:noFill/>
        </p:spPr>
        <p:txBody>
          <a:bodyPr wrap="none" rtlCol="0">
            <a:spAutoFit/>
          </a:bodyPr>
          <a:lstStyle/>
          <a:p>
            <a:r>
              <a:rPr lang="en-AU" dirty="0"/>
              <a:t>= Physical Objects</a:t>
            </a:r>
          </a:p>
        </p:txBody>
      </p:sp>
      <p:sp>
        <p:nvSpPr>
          <p:cNvPr id="59" name="Oval 58">
            <a:extLst>
              <a:ext uri="{FF2B5EF4-FFF2-40B4-BE49-F238E27FC236}">
                <a16:creationId xmlns:a16="http://schemas.microsoft.com/office/drawing/2014/main" id="{DF15D2DC-C584-4E97-B267-8021BAC5B6B0}"/>
              </a:ext>
            </a:extLst>
          </p:cNvPr>
          <p:cNvSpPr/>
          <p:nvPr/>
        </p:nvSpPr>
        <p:spPr>
          <a:xfrm>
            <a:off x="511642" y="4317567"/>
            <a:ext cx="367237" cy="384441"/>
          </a:xfrm>
          <a:prstGeom prst="ellipse">
            <a:avLst/>
          </a:prstGeom>
          <a:noFill/>
          <a:ln w="76200" cap="flat" cmpd="sng" algn="ctr">
            <a:solidFill>
              <a:schemeClr val="bg1">
                <a:lumMod val="50000"/>
                <a:lumOff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AU" dirty="0">
              <a:solidFill>
                <a:schemeClr val="tx1">
                  <a:lumMod val="85000"/>
                </a:schemeClr>
              </a:solidFill>
            </a:endParaRPr>
          </a:p>
        </p:txBody>
      </p:sp>
      <p:sp>
        <p:nvSpPr>
          <p:cNvPr id="60" name="TextBox 59">
            <a:extLst>
              <a:ext uri="{FF2B5EF4-FFF2-40B4-BE49-F238E27FC236}">
                <a16:creationId xmlns:a16="http://schemas.microsoft.com/office/drawing/2014/main" id="{E6003231-C605-414C-B6E0-0FBB4201D9C4}"/>
              </a:ext>
            </a:extLst>
          </p:cNvPr>
          <p:cNvSpPr txBox="1"/>
          <p:nvPr/>
        </p:nvSpPr>
        <p:spPr>
          <a:xfrm>
            <a:off x="864344" y="4317568"/>
            <a:ext cx="1827231" cy="369332"/>
          </a:xfrm>
          <a:prstGeom prst="rect">
            <a:avLst/>
          </a:prstGeom>
          <a:noFill/>
        </p:spPr>
        <p:txBody>
          <a:bodyPr wrap="none" rtlCol="0">
            <a:spAutoFit/>
          </a:bodyPr>
          <a:lstStyle/>
          <a:p>
            <a:r>
              <a:rPr lang="en-AU" dirty="0"/>
              <a:t>= Physical Person</a:t>
            </a:r>
          </a:p>
        </p:txBody>
      </p:sp>
      <p:sp>
        <p:nvSpPr>
          <p:cNvPr id="42" name="TextBox 41">
            <a:extLst>
              <a:ext uri="{FF2B5EF4-FFF2-40B4-BE49-F238E27FC236}">
                <a16:creationId xmlns:a16="http://schemas.microsoft.com/office/drawing/2014/main" id="{11DC4306-F4E0-48EF-80E3-806005A697FD}"/>
              </a:ext>
            </a:extLst>
          </p:cNvPr>
          <p:cNvSpPr txBox="1"/>
          <p:nvPr/>
        </p:nvSpPr>
        <p:spPr>
          <a:xfrm>
            <a:off x="1115035" y="180459"/>
            <a:ext cx="8287583" cy="369332"/>
          </a:xfrm>
          <a:prstGeom prst="rect">
            <a:avLst/>
          </a:prstGeom>
          <a:noFill/>
        </p:spPr>
        <p:txBody>
          <a:bodyPr wrap="square">
            <a:spAutoFit/>
          </a:bodyPr>
          <a:lstStyle/>
          <a:p>
            <a:r>
              <a:rPr lang="en-AU" sz="1800" b="1" dirty="0">
                <a:effectLst/>
                <a:latin typeface="+mj-lt"/>
                <a:ea typeface="Times New Roman" panose="02020603050405020304" pitchFamily="18" charset="0"/>
              </a:rPr>
              <a:t>METHODOLOGY</a:t>
            </a:r>
            <a:endParaRPr lang="en-AU"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2414521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dirty="0"/>
              <a:t>Experiment 1 (Virtual)</a:t>
            </a:r>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sp>
        <p:nvSpPr>
          <p:cNvPr id="37" name="Oval 36">
            <a:extLst>
              <a:ext uri="{FF2B5EF4-FFF2-40B4-BE49-F238E27FC236}">
                <a16:creationId xmlns:a16="http://schemas.microsoft.com/office/drawing/2014/main" id="{F668531C-3EF1-4000-94F8-5708F5075C05}"/>
              </a:ext>
            </a:extLst>
          </p:cNvPr>
          <p:cNvSpPr/>
          <p:nvPr/>
        </p:nvSpPr>
        <p:spPr>
          <a:xfrm>
            <a:off x="3143942" y="3454401"/>
            <a:ext cx="1487055" cy="1422400"/>
          </a:xfrm>
          <a:prstGeom prst="ellipse">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Avatar 1</a:t>
            </a:r>
          </a:p>
        </p:txBody>
      </p:sp>
      <p:sp>
        <p:nvSpPr>
          <p:cNvPr id="38" name="Oval 37">
            <a:extLst>
              <a:ext uri="{FF2B5EF4-FFF2-40B4-BE49-F238E27FC236}">
                <a16:creationId xmlns:a16="http://schemas.microsoft.com/office/drawing/2014/main" id="{21D40B25-58F9-4C00-923C-B55BF4F7A0C4}"/>
              </a:ext>
            </a:extLst>
          </p:cNvPr>
          <p:cNvSpPr/>
          <p:nvPr/>
        </p:nvSpPr>
        <p:spPr>
          <a:xfrm>
            <a:off x="6995319" y="3454401"/>
            <a:ext cx="1487055" cy="1422400"/>
          </a:xfrm>
          <a:prstGeom prst="ellipse">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Avatar 2</a:t>
            </a:r>
          </a:p>
        </p:txBody>
      </p:sp>
      <p:sp>
        <p:nvSpPr>
          <p:cNvPr id="39" name="Rectangle 38">
            <a:extLst>
              <a:ext uri="{FF2B5EF4-FFF2-40B4-BE49-F238E27FC236}">
                <a16:creationId xmlns:a16="http://schemas.microsoft.com/office/drawing/2014/main" id="{0C216DE0-4439-4EE7-B97A-2993C520CE08}"/>
              </a:ext>
            </a:extLst>
          </p:cNvPr>
          <p:cNvSpPr/>
          <p:nvPr/>
        </p:nvSpPr>
        <p:spPr>
          <a:xfrm>
            <a:off x="4969163" y="2733964"/>
            <a:ext cx="1687990" cy="2780145"/>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Table</a:t>
            </a: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endParaRPr lang="en-AU" dirty="0">
              <a:solidFill>
                <a:schemeClr val="accent1"/>
              </a:solidFill>
            </a:endParaRPr>
          </a:p>
        </p:txBody>
      </p:sp>
      <p:sp>
        <p:nvSpPr>
          <p:cNvPr id="40" name="Rectangle: Rounded Corners 39">
            <a:extLst>
              <a:ext uri="{FF2B5EF4-FFF2-40B4-BE49-F238E27FC236}">
                <a16:creationId xmlns:a16="http://schemas.microsoft.com/office/drawing/2014/main" id="{C0BC24C1-5DEC-4257-9F56-D6C8ABC200D2}"/>
              </a:ext>
            </a:extLst>
          </p:cNvPr>
          <p:cNvSpPr/>
          <p:nvPr/>
        </p:nvSpPr>
        <p:spPr>
          <a:xfrm>
            <a:off x="5413729" y="3747655"/>
            <a:ext cx="849746" cy="1022927"/>
          </a:xfrm>
          <a:prstGeom prst="round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BoardGame</a:t>
            </a:r>
          </a:p>
        </p:txBody>
      </p:sp>
      <p:sp>
        <p:nvSpPr>
          <p:cNvPr id="41" name="Oval 40">
            <a:extLst>
              <a:ext uri="{FF2B5EF4-FFF2-40B4-BE49-F238E27FC236}">
                <a16:creationId xmlns:a16="http://schemas.microsoft.com/office/drawing/2014/main" id="{1B4F9036-0D1B-4F15-BF9D-1F88C26FBD8A}"/>
              </a:ext>
            </a:extLst>
          </p:cNvPr>
          <p:cNvSpPr/>
          <p:nvPr/>
        </p:nvSpPr>
        <p:spPr>
          <a:xfrm>
            <a:off x="4492448" y="3833091"/>
            <a:ext cx="230909" cy="2309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42" name="Oval 41">
            <a:extLst>
              <a:ext uri="{FF2B5EF4-FFF2-40B4-BE49-F238E27FC236}">
                <a16:creationId xmlns:a16="http://schemas.microsoft.com/office/drawing/2014/main" id="{DDC338FC-B7C7-4248-8444-40BD54122C5C}"/>
              </a:ext>
            </a:extLst>
          </p:cNvPr>
          <p:cNvSpPr/>
          <p:nvPr/>
        </p:nvSpPr>
        <p:spPr>
          <a:xfrm>
            <a:off x="6914457" y="3833091"/>
            <a:ext cx="230909" cy="2309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cxnSp>
        <p:nvCxnSpPr>
          <p:cNvPr id="43" name="Straight Connector 42">
            <a:extLst>
              <a:ext uri="{FF2B5EF4-FFF2-40B4-BE49-F238E27FC236}">
                <a16:creationId xmlns:a16="http://schemas.microsoft.com/office/drawing/2014/main" id="{F1B6399A-171D-4410-8B60-2F84FC0175A5}"/>
              </a:ext>
            </a:extLst>
          </p:cNvPr>
          <p:cNvCxnSpPr>
            <a:stCxn id="41" idx="6"/>
            <a:endCxn id="42" idx="2"/>
          </p:cNvCxnSpPr>
          <p:nvPr/>
        </p:nvCxnSpPr>
        <p:spPr>
          <a:xfrm>
            <a:off x="4723357" y="3948546"/>
            <a:ext cx="2191100" cy="0"/>
          </a:xfrm>
          <a:prstGeom prst="line">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07B68420-4A2E-422F-8290-242BC09F93E3}"/>
              </a:ext>
            </a:extLst>
          </p:cNvPr>
          <p:cNvCxnSpPr>
            <a:cxnSpLocks/>
            <a:stCxn id="42" idx="2"/>
          </p:cNvCxnSpPr>
          <p:nvPr/>
        </p:nvCxnSpPr>
        <p:spPr>
          <a:xfrm flipH="1">
            <a:off x="6077520" y="3948546"/>
            <a:ext cx="836937" cy="627495"/>
          </a:xfrm>
          <a:prstGeom prst="line">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Oval 44">
            <a:extLst>
              <a:ext uri="{FF2B5EF4-FFF2-40B4-BE49-F238E27FC236}">
                <a16:creationId xmlns:a16="http://schemas.microsoft.com/office/drawing/2014/main" id="{2A82263B-C0A3-49F2-8740-72FEEC8DC2D3}"/>
              </a:ext>
            </a:extLst>
          </p:cNvPr>
          <p:cNvSpPr/>
          <p:nvPr/>
        </p:nvSpPr>
        <p:spPr>
          <a:xfrm>
            <a:off x="352486" y="3200617"/>
            <a:ext cx="416019" cy="406400"/>
          </a:xfrm>
          <a:prstGeom prst="ellipse">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AU" dirty="0">
              <a:solidFill>
                <a:schemeClr val="tx1">
                  <a:lumMod val="85000"/>
                </a:schemeClr>
              </a:solidFill>
            </a:endParaRPr>
          </a:p>
        </p:txBody>
      </p:sp>
      <p:sp>
        <p:nvSpPr>
          <p:cNvPr id="46" name="TextBox 45">
            <a:extLst>
              <a:ext uri="{FF2B5EF4-FFF2-40B4-BE49-F238E27FC236}">
                <a16:creationId xmlns:a16="http://schemas.microsoft.com/office/drawing/2014/main" id="{71D30C8E-4E75-4D94-801D-F3B5E21FC081}"/>
              </a:ext>
            </a:extLst>
          </p:cNvPr>
          <p:cNvSpPr txBox="1"/>
          <p:nvPr/>
        </p:nvSpPr>
        <p:spPr>
          <a:xfrm>
            <a:off x="768505" y="3200617"/>
            <a:ext cx="1640257" cy="369332"/>
          </a:xfrm>
          <a:prstGeom prst="rect">
            <a:avLst/>
          </a:prstGeom>
          <a:noFill/>
        </p:spPr>
        <p:txBody>
          <a:bodyPr wrap="none" rtlCol="0">
            <a:spAutoFit/>
          </a:bodyPr>
          <a:lstStyle/>
          <a:p>
            <a:r>
              <a:rPr lang="en-AU" dirty="0"/>
              <a:t>= Virtual Avatar</a:t>
            </a:r>
          </a:p>
        </p:txBody>
      </p:sp>
      <p:sp>
        <p:nvSpPr>
          <p:cNvPr id="47" name="Rectangle 46">
            <a:extLst>
              <a:ext uri="{FF2B5EF4-FFF2-40B4-BE49-F238E27FC236}">
                <a16:creationId xmlns:a16="http://schemas.microsoft.com/office/drawing/2014/main" id="{DA60F720-CBA7-4CCB-AEBA-EC5A9EF1F013}"/>
              </a:ext>
            </a:extLst>
          </p:cNvPr>
          <p:cNvSpPr/>
          <p:nvPr/>
        </p:nvSpPr>
        <p:spPr>
          <a:xfrm>
            <a:off x="352486" y="3782292"/>
            <a:ext cx="416019" cy="323275"/>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endParaRPr lang="en-AU" dirty="0">
              <a:solidFill>
                <a:schemeClr val="accent1"/>
              </a:solidFill>
            </a:endParaRPr>
          </a:p>
        </p:txBody>
      </p:sp>
      <p:sp>
        <p:nvSpPr>
          <p:cNvPr id="48" name="TextBox 47">
            <a:extLst>
              <a:ext uri="{FF2B5EF4-FFF2-40B4-BE49-F238E27FC236}">
                <a16:creationId xmlns:a16="http://schemas.microsoft.com/office/drawing/2014/main" id="{1FCC844A-EC58-44AE-8CDF-9BBDF489216E}"/>
              </a:ext>
            </a:extLst>
          </p:cNvPr>
          <p:cNvSpPr txBox="1"/>
          <p:nvPr/>
        </p:nvSpPr>
        <p:spPr>
          <a:xfrm>
            <a:off x="768505" y="3731711"/>
            <a:ext cx="1745221" cy="369332"/>
          </a:xfrm>
          <a:prstGeom prst="rect">
            <a:avLst/>
          </a:prstGeom>
          <a:noFill/>
        </p:spPr>
        <p:txBody>
          <a:bodyPr wrap="none" rtlCol="0">
            <a:spAutoFit/>
          </a:bodyPr>
          <a:lstStyle/>
          <a:p>
            <a:r>
              <a:rPr lang="en-AU" dirty="0"/>
              <a:t>= Virtual Objects</a:t>
            </a:r>
          </a:p>
        </p:txBody>
      </p:sp>
      <p:sp>
        <p:nvSpPr>
          <p:cNvPr id="49" name="Oval 48">
            <a:extLst>
              <a:ext uri="{FF2B5EF4-FFF2-40B4-BE49-F238E27FC236}">
                <a16:creationId xmlns:a16="http://schemas.microsoft.com/office/drawing/2014/main" id="{5E9C4D3F-C91D-4048-91DE-193FE8E7BE48}"/>
              </a:ext>
            </a:extLst>
          </p:cNvPr>
          <p:cNvSpPr/>
          <p:nvPr/>
        </p:nvSpPr>
        <p:spPr>
          <a:xfrm>
            <a:off x="445040" y="4361873"/>
            <a:ext cx="230909" cy="2309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50" name="TextBox 49">
            <a:extLst>
              <a:ext uri="{FF2B5EF4-FFF2-40B4-BE49-F238E27FC236}">
                <a16:creationId xmlns:a16="http://schemas.microsoft.com/office/drawing/2014/main" id="{B39B2E69-B1F7-40F9-9049-D6EA5F87FFD1}"/>
              </a:ext>
            </a:extLst>
          </p:cNvPr>
          <p:cNvSpPr txBox="1"/>
          <p:nvPr/>
        </p:nvSpPr>
        <p:spPr>
          <a:xfrm>
            <a:off x="756811" y="4262805"/>
            <a:ext cx="1369542" cy="369332"/>
          </a:xfrm>
          <a:prstGeom prst="rect">
            <a:avLst/>
          </a:prstGeom>
          <a:noFill/>
        </p:spPr>
        <p:txBody>
          <a:bodyPr wrap="none" rtlCol="0">
            <a:spAutoFit/>
          </a:bodyPr>
          <a:lstStyle/>
          <a:p>
            <a:r>
              <a:rPr lang="en-AU" dirty="0"/>
              <a:t>= Virtual Eye</a:t>
            </a:r>
          </a:p>
        </p:txBody>
      </p:sp>
      <p:cxnSp>
        <p:nvCxnSpPr>
          <p:cNvPr id="51" name="Straight Connector 50">
            <a:extLst>
              <a:ext uri="{FF2B5EF4-FFF2-40B4-BE49-F238E27FC236}">
                <a16:creationId xmlns:a16="http://schemas.microsoft.com/office/drawing/2014/main" id="{9D3BD7C0-683B-4164-851E-DCCA1E51EC8D}"/>
              </a:ext>
            </a:extLst>
          </p:cNvPr>
          <p:cNvCxnSpPr>
            <a:cxnSpLocks/>
          </p:cNvCxnSpPr>
          <p:nvPr/>
        </p:nvCxnSpPr>
        <p:spPr>
          <a:xfrm flipV="1">
            <a:off x="398761" y="4876801"/>
            <a:ext cx="323465" cy="4618"/>
          </a:xfrm>
          <a:prstGeom prst="line">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20D58EAD-BF46-478C-846B-7DC2B48399AC}"/>
              </a:ext>
            </a:extLst>
          </p:cNvPr>
          <p:cNvSpPr txBox="1"/>
          <p:nvPr/>
        </p:nvSpPr>
        <p:spPr>
          <a:xfrm>
            <a:off x="730763" y="4692135"/>
            <a:ext cx="1932196" cy="369332"/>
          </a:xfrm>
          <a:prstGeom prst="rect">
            <a:avLst/>
          </a:prstGeom>
          <a:noFill/>
        </p:spPr>
        <p:txBody>
          <a:bodyPr wrap="none" rtlCol="0">
            <a:spAutoFit/>
          </a:bodyPr>
          <a:lstStyle/>
          <a:p>
            <a:r>
              <a:rPr lang="en-AU" dirty="0"/>
              <a:t>= Virtual Eye-Gaze</a:t>
            </a:r>
          </a:p>
        </p:txBody>
      </p:sp>
      <p:sp>
        <p:nvSpPr>
          <p:cNvPr id="53" name="Rectangle 52">
            <a:extLst>
              <a:ext uri="{FF2B5EF4-FFF2-40B4-BE49-F238E27FC236}">
                <a16:creationId xmlns:a16="http://schemas.microsoft.com/office/drawing/2014/main" id="{85D5FAF5-0689-435E-911B-561CDC6AF18E}"/>
              </a:ext>
            </a:extLst>
          </p:cNvPr>
          <p:cNvSpPr/>
          <p:nvPr/>
        </p:nvSpPr>
        <p:spPr>
          <a:xfrm>
            <a:off x="2911807" y="2385568"/>
            <a:ext cx="6368388" cy="351646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endParaRPr lang="en-AU" dirty="0">
              <a:solidFill>
                <a:schemeClr val="accent1"/>
              </a:solidFill>
            </a:endParaRPr>
          </a:p>
        </p:txBody>
      </p:sp>
      <p:sp>
        <p:nvSpPr>
          <p:cNvPr id="54" name="TextBox 53">
            <a:extLst>
              <a:ext uri="{FF2B5EF4-FFF2-40B4-BE49-F238E27FC236}">
                <a16:creationId xmlns:a16="http://schemas.microsoft.com/office/drawing/2014/main" id="{2D3785B1-0A44-47FE-8F63-D243079BF03A}"/>
              </a:ext>
            </a:extLst>
          </p:cNvPr>
          <p:cNvSpPr txBox="1"/>
          <p:nvPr/>
        </p:nvSpPr>
        <p:spPr>
          <a:xfrm>
            <a:off x="7738846" y="2764265"/>
            <a:ext cx="1487055" cy="369332"/>
          </a:xfrm>
          <a:prstGeom prst="rect">
            <a:avLst/>
          </a:prstGeom>
          <a:noFill/>
        </p:spPr>
        <p:txBody>
          <a:bodyPr wrap="square" rtlCol="0">
            <a:spAutoFit/>
          </a:bodyPr>
          <a:lstStyle/>
          <a:p>
            <a:r>
              <a:rPr lang="en-AU" dirty="0"/>
              <a:t>Virtual Room</a:t>
            </a:r>
          </a:p>
        </p:txBody>
      </p:sp>
      <p:sp>
        <p:nvSpPr>
          <p:cNvPr id="55" name="TextBox 54">
            <a:extLst>
              <a:ext uri="{FF2B5EF4-FFF2-40B4-BE49-F238E27FC236}">
                <a16:creationId xmlns:a16="http://schemas.microsoft.com/office/drawing/2014/main" id="{6F590860-C5F0-4D73-80FF-628E6B576112}"/>
              </a:ext>
            </a:extLst>
          </p:cNvPr>
          <p:cNvSpPr txBox="1"/>
          <p:nvPr/>
        </p:nvSpPr>
        <p:spPr>
          <a:xfrm>
            <a:off x="9260131" y="3375635"/>
            <a:ext cx="2663170" cy="1415772"/>
          </a:xfrm>
          <a:prstGeom prst="rect">
            <a:avLst/>
          </a:prstGeom>
          <a:noFill/>
        </p:spPr>
        <p:txBody>
          <a:bodyPr wrap="square" rtlCol="0">
            <a:spAutoFit/>
          </a:bodyPr>
          <a:lstStyle/>
          <a:p>
            <a:pPr marL="457200"/>
            <a:r>
              <a:rPr lang="en-US" sz="1600" b="1" dirty="0">
                <a:effectLst/>
                <a:ea typeface="Times New Roman" panose="02020603050405020304" pitchFamily="18" charset="0"/>
              </a:rPr>
              <a:t>Research question 1</a:t>
            </a:r>
            <a:br>
              <a:rPr lang="en-US" sz="1600" b="1" dirty="0">
                <a:effectLst/>
                <a:ea typeface="Times New Roman" panose="02020603050405020304" pitchFamily="18" charset="0"/>
              </a:rPr>
            </a:br>
            <a:r>
              <a:rPr lang="en-US" sz="1400" dirty="0">
                <a:effectLst/>
                <a:ea typeface="Times New Roman" panose="02020603050405020304" pitchFamily="18" charset="0"/>
              </a:rPr>
              <a:t>What kind of eye gaze patterns and behaviors are shown during avatar-based human-to-human interaction in VR?</a:t>
            </a:r>
          </a:p>
        </p:txBody>
      </p:sp>
      <p:sp>
        <p:nvSpPr>
          <p:cNvPr id="56" name="TextBox 55">
            <a:extLst>
              <a:ext uri="{FF2B5EF4-FFF2-40B4-BE49-F238E27FC236}">
                <a16:creationId xmlns:a16="http://schemas.microsoft.com/office/drawing/2014/main" id="{A9D9219D-F5CC-48B1-8A07-A6BE27BB64AA}"/>
              </a:ext>
            </a:extLst>
          </p:cNvPr>
          <p:cNvSpPr txBox="1"/>
          <p:nvPr/>
        </p:nvSpPr>
        <p:spPr>
          <a:xfrm>
            <a:off x="1115035" y="180459"/>
            <a:ext cx="8287583" cy="369332"/>
          </a:xfrm>
          <a:prstGeom prst="rect">
            <a:avLst/>
          </a:prstGeom>
          <a:noFill/>
        </p:spPr>
        <p:txBody>
          <a:bodyPr wrap="square">
            <a:spAutoFit/>
          </a:bodyPr>
          <a:lstStyle/>
          <a:p>
            <a:r>
              <a:rPr lang="en-AU" sz="1800" b="1" dirty="0">
                <a:effectLst/>
                <a:latin typeface="+mj-lt"/>
                <a:ea typeface="Times New Roman" panose="02020603050405020304" pitchFamily="18" charset="0"/>
              </a:rPr>
              <a:t>METHODOLOGY</a:t>
            </a:r>
            <a:endParaRPr lang="en-AU"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315010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dirty="0"/>
              <a:t>Experiment 1 A/B Test (Virtual)</a:t>
            </a:r>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sp>
        <p:nvSpPr>
          <p:cNvPr id="37" name="Oval 36">
            <a:extLst>
              <a:ext uri="{FF2B5EF4-FFF2-40B4-BE49-F238E27FC236}">
                <a16:creationId xmlns:a16="http://schemas.microsoft.com/office/drawing/2014/main" id="{F668531C-3EF1-4000-94F8-5708F5075C05}"/>
              </a:ext>
            </a:extLst>
          </p:cNvPr>
          <p:cNvSpPr/>
          <p:nvPr/>
        </p:nvSpPr>
        <p:spPr>
          <a:xfrm>
            <a:off x="3016772" y="3454401"/>
            <a:ext cx="1614226" cy="1487046"/>
          </a:xfrm>
          <a:prstGeom prst="ellipse">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Inanimate</a:t>
            </a:r>
          </a:p>
          <a:p>
            <a:pPr algn="ctr"/>
            <a:r>
              <a:rPr lang="en-AU" dirty="0">
                <a:solidFill>
                  <a:schemeClr val="tx1">
                    <a:lumMod val="85000"/>
                  </a:schemeClr>
                </a:solidFill>
              </a:rPr>
              <a:t>Avatar 1</a:t>
            </a:r>
          </a:p>
        </p:txBody>
      </p:sp>
      <p:sp>
        <p:nvSpPr>
          <p:cNvPr id="38" name="Oval 37">
            <a:extLst>
              <a:ext uri="{FF2B5EF4-FFF2-40B4-BE49-F238E27FC236}">
                <a16:creationId xmlns:a16="http://schemas.microsoft.com/office/drawing/2014/main" id="{21D40B25-58F9-4C00-923C-B55BF4F7A0C4}"/>
              </a:ext>
            </a:extLst>
          </p:cNvPr>
          <p:cNvSpPr/>
          <p:nvPr/>
        </p:nvSpPr>
        <p:spPr>
          <a:xfrm>
            <a:off x="6995319" y="3454400"/>
            <a:ext cx="1616419" cy="1487047"/>
          </a:xfrm>
          <a:prstGeom prst="ellipse">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Inanimate</a:t>
            </a:r>
          </a:p>
          <a:p>
            <a:pPr algn="ctr"/>
            <a:r>
              <a:rPr lang="en-AU" dirty="0">
                <a:solidFill>
                  <a:schemeClr val="tx1">
                    <a:lumMod val="85000"/>
                  </a:schemeClr>
                </a:solidFill>
              </a:rPr>
              <a:t>Avatar 2</a:t>
            </a:r>
          </a:p>
        </p:txBody>
      </p:sp>
      <p:sp>
        <p:nvSpPr>
          <p:cNvPr id="39" name="Rectangle 38">
            <a:extLst>
              <a:ext uri="{FF2B5EF4-FFF2-40B4-BE49-F238E27FC236}">
                <a16:creationId xmlns:a16="http://schemas.microsoft.com/office/drawing/2014/main" id="{0C216DE0-4439-4EE7-B97A-2993C520CE08}"/>
              </a:ext>
            </a:extLst>
          </p:cNvPr>
          <p:cNvSpPr/>
          <p:nvPr/>
        </p:nvSpPr>
        <p:spPr>
          <a:xfrm>
            <a:off x="4969163" y="2733964"/>
            <a:ext cx="1687990" cy="2780145"/>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Table</a:t>
            </a: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endParaRPr lang="en-AU" dirty="0">
              <a:solidFill>
                <a:schemeClr val="accent1"/>
              </a:solidFill>
            </a:endParaRPr>
          </a:p>
        </p:txBody>
      </p:sp>
      <p:sp>
        <p:nvSpPr>
          <p:cNvPr id="40" name="Rectangle: Rounded Corners 39">
            <a:extLst>
              <a:ext uri="{FF2B5EF4-FFF2-40B4-BE49-F238E27FC236}">
                <a16:creationId xmlns:a16="http://schemas.microsoft.com/office/drawing/2014/main" id="{C0BC24C1-5DEC-4257-9F56-D6C8ABC200D2}"/>
              </a:ext>
            </a:extLst>
          </p:cNvPr>
          <p:cNvSpPr/>
          <p:nvPr/>
        </p:nvSpPr>
        <p:spPr>
          <a:xfrm>
            <a:off x="5413729" y="3747655"/>
            <a:ext cx="849746" cy="1022927"/>
          </a:xfrm>
          <a:prstGeom prst="round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BoardGame</a:t>
            </a:r>
          </a:p>
        </p:txBody>
      </p:sp>
      <p:sp>
        <p:nvSpPr>
          <p:cNvPr id="41" name="Oval 40">
            <a:extLst>
              <a:ext uri="{FF2B5EF4-FFF2-40B4-BE49-F238E27FC236}">
                <a16:creationId xmlns:a16="http://schemas.microsoft.com/office/drawing/2014/main" id="{1B4F9036-0D1B-4F15-BF9D-1F88C26FBD8A}"/>
              </a:ext>
            </a:extLst>
          </p:cNvPr>
          <p:cNvSpPr/>
          <p:nvPr/>
        </p:nvSpPr>
        <p:spPr>
          <a:xfrm>
            <a:off x="4492448" y="3833091"/>
            <a:ext cx="230909" cy="2309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42" name="Oval 41">
            <a:extLst>
              <a:ext uri="{FF2B5EF4-FFF2-40B4-BE49-F238E27FC236}">
                <a16:creationId xmlns:a16="http://schemas.microsoft.com/office/drawing/2014/main" id="{DDC338FC-B7C7-4248-8444-40BD54122C5C}"/>
              </a:ext>
            </a:extLst>
          </p:cNvPr>
          <p:cNvSpPr/>
          <p:nvPr/>
        </p:nvSpPr>
        <p:spPr>
          <a:xfrm>
            <a:off x="6914457" y="3833091"/>
            <a:ext cx="230909" cy="2309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45" name="Oval 44">
            <a:extLst>
              <a:ext uri="{FF2B5EF4-FFF2-40B4-BE49-F238E27FC236}">
                <a16:creationId xmlns:a16="http://schemas.microsoft.com/office/drawing/2014/main" id="{2A82263B-C0A3-49F2-8740-72FEEC8DC2D3}"/>
              </a:ext>
            </a:extLst>
          </p:cNvPr>
          <p:cNvSpPr/>
          <p:nvPr/>
        </p:nvSpPr>
        <p:spPr>
          <a:xfrm>
            <a:off x="472847" y="3523728"/>
            <a:ext cx="416019" cy="406400"/>
          </a:xfrm>
          <a:prstGeom prst="ellipse">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AU" dirty="0">
              <a:solidFill>
                <a:schemeClr val="tx1">
                  <a:lumMod val="85000"/>
                </a:schemeClr>
              </a:solidFill>
            </a:endParaRPr>
          </a:p>
        </p:txBody>
      </p:sp>
      <p:sp>
        <p:nvSpPr>
          <p:cNvPr id="46" name="TextBox 45">
            <a:extLst>
              <a:ext uri="{FF2B5EF4-FFF2-40B4-BE49-F238E27FC236}">
                <a16:creationId xmlns:a16="http://schemas.microsoft.com/office/drawing/2014/main" id="{71D30C8E-4E75-4D94-801D-F3B5E21FC081}"/>
              </a:ext>
            </a:extLst>
          </p:cNvPr>
          <p:cNvSpPr txBox="1"/>
          <p:nvPr/>
        </p:nvSpPr>
        <p:spPr>
          <a:xfrm>
            <a:off x="888866" y="3523728"/>
            <a:ext cx="1640257" cy="369332"/>
          </a:xfrm>
          <a:prstGeom prst="rect">
            <a:avLst/>
          </a:prstGeom>
          <a:noFill/>
        </p:spPr>
        <p:txBody>
          <a:bodyPr wrap="none" rtlCol="0">
            <a:spAutoFit/>
          </a:bodyPr>
          <a:lstStyle/>
          <a:p>
            <a:r>
              <a:rPr lang="en-AU" dirty="0"/>
              <a:t>= Virtual Avatar</a:t>
            </a:r>
          </a:p>
        </p:txBody>
      </p:sp>
      <p:sp>
        <p:nvSpPr>
          <p:cNvPr id="47" name="Rectangle 46">
            <a:extLst>
              <a:ext uri="{FF2B5EF4-FFF2-40B4-BE49-F238E27FC236}">
                <a16:creationId xmlns:a16="http://schemas.microsoft.com/office/drawing/2014/main" id="{DA60F720-CBA7-4CCB-AEBA-EC5A9EF1F013}"/>
              </a:ext>
            </a:extLst>
          </p:cNvPr>
          <p:cNvSpPr/>
          <p:nvPr/>
        </p:nvSpPr>
        <p:spPr>
          <a:xfrm>
            <a:off x="472847" y="4105403"/>
            <a:ext cx="416019" cy="323275"/>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endParaRPr lang="en-AU" dirty="0">
              <a:solidFill>
                <a:schemeClr val="accent1"/>
              </a:solidFill>
            </a:endParaRPr>
          </a:p>
        </p:txBody>
      </p:sp>
      <p:sp>
        <p:nvSpPr>
          <p:cNvPr id="48" name="TextBox 47">
            <a:extLst>
              <a:ext uri="{FF2B5EF4-FFF2-40B4-BE49-F238E27FC236}">
                <a16:creationId xmlns:a16="http://schemas.microsoft.com/office/drawing/2014/main" id="{1FCC844A-EC58-44AE-8CDF-9BBDF489216E}"/>
              </a:ext>
            </a:extLst>
          </p:cNvPr>
          <p:cNvSpPr txBox="1"/>
          <p:nvPr/>
        </p:nvSpPr>
        <p:spPr>
          <a:xfrm>
            <a:off x="888866" y="4054822"/>
            <a:ext cx="1745221" cy="369332"/>
          </a:xfrm>
          <a:prstGeom prst="rect">
            <a:avLst/>
          </a:prstGeom>
          <a:noFill/>
        </p:spPr>
        <p:txBody>
          <a:bodyPr wrap="none" rtlCol="0">
            <a:spAutoFit/>
          </a:bodyPr>
          <a:lstStyle/>
          <a:p>
            <a:r>
              <a:rPr lang="en-AU" dirty="0"/>
              <a:t>= Virtual Objects</a:t>
            </a:r>
          </a:p>
        </p:txBody>
      </p:sp>
      <p:sp>
        <p:nvSpPr>
          <p:cNvPr id="49" name="Oval 48">
            <a:extLst>
              <a:ext uri="{FF2B5EF4-FFF2-40B4-BE49-F238E27FC236}">
                <a16:creationId xmlns:a16="http://schemas.microsoft.com/office/drawing/2014/main" id="{5E9C4D3F-C91D-4048-91DE-193FE8E7BE48}"/>
              </a:ext>
            </a:extLst>
          </p:cNvPr>
          <p:cNvSpPr/>
          <p:nvPr/>
        </p:nvSpPr>
        <p:spPr>
          <a:xfrm>
            <a:off x="565401" y="4684984"/>
            <a:ext cx="230909" cy="2309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50" name="TextBox 49">
            <a:extLst>
              <a:ext uri="{FF2B5EF4-FFF2-40B4-BE49-F238E27FC236}">
                <a16:creationId xmlns:a16="http://schemas.microsoft.com/office/drawing/2014/main" id="{B39B2E69-B1F7-40F9-9049-D6EA5F87FFD1}"/>
              </a:ext>
            </a:extLst>
          </p:cNvPr>
          <p:cNvSpPr txBox="1"/>
          <p:nvPr/>
        </p:nvSpPr>
        <p:spPr>
          <a:xfrm>
            <a:off x="877172" y="4585916"/>
            <a:ext cx="1369542" cy="369332"/>
          </a:xfrm>
          <a:prstGeom prst="rect">
            <a:avLst/>
          </a:prstGeom>
          <a:noFill/>
        </p:spPr>
        <p:txBody>
          <a:bodyPr wrap="none" rtlCol="0">
            <a:spAutoFit/>
          </a:bodyPr>
          <a:lstStyle/>
          <a:p>
            <a:r>
              <a:rPr lang="en-AU" dirty="0"/>
              <a:t>= Virtual Eye</a:t>
            </a:r>
          </a:p>
        </p:txBody>
      </p:sp>
      <p:sp>
        <p:nvSpPr>
          <p:cNvPr id="53" name="Rectangle 52">
            <a:extLst>
              <a:ext uri="{FF2B5EF4-FFF2-40B4-BE49-F238E27FC236}">
                <a16:creationId xmlns:a16="http://schemas.microsoft.com/office/drawing/2014/main" id="{85D5FAF5-0689-435E-911B-561CDC6AF18E}"/>
              </a:ext>
            </a:extLst>
          </p:cNvPr>
          <p:cNvSpPr/>
          <p:nvPr/>
        </p:nvSpPr>
        <p:spPr>
          <a:xfrm>
            <a:off x="2911806" y="2385568"/>
            <a:ext cx="6675813" cy="3516467"/>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endParaRPr lang="en-AU" dirty="0">
              <a:solidFill>
                <a:schemeClr val="accent1"/>
              </a:solidFill>
            </a:endParaRPr>
          </a:p>
        </p:txBody>
      </p:sp>
      <p:sp>
        <p:nvSpPr>
          <p:cNvPr id="54" name="TextBox 53">
            <a:extLst>
              <a:ext uri="{FF2B5EF4-FFF2-40B4-BE49-F238E27FC236}">
                <a16:creationId xmlns:a16="http://schemas.microsoft.com/office/drawing/2014/main" id="{2D3785B1-0A44-47FE-8F63-D243079BF03A}"/>
              </a:ext>
            </a:extLst>
          </p:cNvPr>
          <p:cNvSpPr txBox="1"/>
          <p:nvPr/>
        </p:nvSpPr>
        <p:spPr>
          <a:xfrm>
            <a:off x="7868210" y="2759520"/>
            <a:ext cx="1487055" cy="369332"/>
          </a:xfrm>
          <a:prstGeom prst="rect">
            <a:avLst/>
          </a:prstGeom>
          <a:noFill/>
        </p:spPr>
        <p:txBody>
          <a:bodyPr wrap="square" rtlCol="0">
            <a:spAutoFit/>
          </a:bodyPr>
          <a:lstStyle/>
          <a:p>
            <a:r>
              <a:rPr lang="en-AU" dirty="0"/>
              <a:t>Virtual Room</a:t>
            </a:r>
          </a:p>
        </p:txBody>
      </p:sp>
      <p:sp>
        <p:nvSpPr>
          <p:cNvPr id="44" name="TextBox 43">
            <a:extLst>
              <a:ext uri="{FF2B5EF4-FFF2-40B4-BE49-F238E27FC236}">
                <a16:creationId xmlns:a16="http://schemas.microsoft.com/office/drawing/2014/main" id="{96BC59ED-20DA-437B-BF35-956D93CEB6A9}"/>
              </a:ext>
            </a:extLst>
          </p:cNvPr>
          <p:cNvSpPr txBox="1"/>
          <p:nvPr/>
        </p:nvSpPr>
        <p:spPr>
          <a:xfrm>
            <a:off x="9355265" y="3315114"/>
            <a:ext cx="2474250" cy="1200329"/>
          </a:xfrm>
          <a:prstGeom prst="rect">
            <a:avLst/>
          </a:prstGeom>
          <a:noFill/>
        </p:spPr>
        <p:txBody>
          <a:bodyPr wrap="square" rtlCol="0">
            <a:spAutoFit/>
          </a:bodyPr>
          <a:lstStyle/>
          <a:p>
            <a:pPr marL="457200"/>
            <a:r>
              <a:rPr lang="en-US" sz="1600" b="1" dirty="0">
                <a:effectLst/>
                <a:ea typeface="Times New Roman" panose="02020603050405020304" pitchFamily="18" charset="0"/>
              </a:rPr>
              <a:t>Research question 2</a:t>
            </a:r>
            <a:br>
              <a:rPr lang="en-US" sz="1600" b="1" dirty="0">
                <a:effectLst/>
                <a:ea typeface="Times New Roman" panose="02020603050405020304" pitchFamily="18" charset="0"/>
              </a:rPr>
            </a:br>
            <a:r>
              <a:rPr lang="en-US" sz="1400" dirty="0">
                <a:effectLst/>
                <a:ea typeface="Times New Roman" panose="02020603050405020304" pitchFamily="18" charset="0"/>
              </a:rPr>
              <a:t>What effect does social eye-gaze have in virtual reality, does it make players feel connection</a:t>
            </a:r>
            <a:endParaRPr lang="en-AU" sz="1400" dirty="0"/>
          </a:p>
        </p:txBody>
      </p:sp>
      <p:sp>
        <p:nvSpPr>
          <p:cNvPr id="51" name="TextBox 50">
            <a:extLst>
              <a:ext uri="{FF2B5EF4-FFF2-40B4-BE49-F238E27FC236}">
                <a16:creationId xmlns:a16="http://schemas.microsoft.com/office/drawing/2014/main" id="{DBEB42B0-8C10-4DA9-AB96-8DEB9D5FA9C3}"/>
              </a:ext>
            </a:extLst>
          </p:cNvPr>
          <p:cNvSpPr txBox="1"/>
          <p:nvPr/>
        </p:nvSpPr>
        <p:spPr>
          <a:xfrm>
            <a:off x="1115035" y="180459"/>
            <a:ext cx="8287583" cy="369332"/>
          </a:xfrm>
          <a:prstGeom prst="rect">
            <a:avLst/>
          </a:prstGeom>
          <a:noFill/>
        </p:spPr>
        <p:txBody>
          <a:bodyPr wrap="square">
            <a:spAutoFit/>
          </a:bodyPr>
          <a:lstStyle/>
          <a:p>
            <a:r>
              <a:rPr lang="en-AU" sz="1800" b="1" dirty="0">
                <a:effectLst/>
                <a:latin typeface="+mj-lt"/>
                <a:ea typeface="Times New Roman" panose="02020603050405020304" pitchFamily="18" charset="0"/>
              </a:rPr>
              <a:t>METHODOLOGY</a:t>
            </a:r>
            <a:endParaRPr lang="en-AU"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4015135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dirty="0"/>
              <a:t>Experiment 2 (Virtual)</a:t>
            </a:r>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sp>
        <p:nvSpPr>
          <p:cNvPr id="32" name="Oval 31">
            <a:extLst>
              <a:ext uri="{FF2B5EF4-FFF2-40B4-BE49-F238E27FC236}">
                <a16:creationId xmlns:a16="http://schemas.microsoft.com/office/drawing/2014/main" id="{4A19DB7D-D41D-47EE-92B4-984F9D41BC46}"/>
              </a:ext>
            </a:extLst>
          </p:cNvPr>
          <p:cNvSpPr/>
          <p:nvPr/>
        </p:nvSpPr>
        <p:spPr>
          <a:xfrm>
            <a:off x="3304905" y="4457608"/>
            <a:ext cx="1487055" cy="1422400"/>
          </a:xfrm>
          <a:prstGeom prst="ellipse">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Person 2</a:t>
            </a:r>
          </a:p>
        </p:txBody>
      </p:sp>
      <p:sp>
        <p:nvSpPr>
          <p:cNvPr id="33" name="Oval 32">
            <a:extLst>
              <a:ext uri="{FF2B5EF4-FFF2-40B4-BE49-F238E27FC236}">
                <a16:creationId xmlns:a16="http://schemas.microsoft.com/office/drawing/2014/main" id="{6A631D2A-3832-40E4-9C2E-5CB983E6B79E}"/>
              </a:ext>
            </a:extLst>
          </p:cNvPr>
          <p:cNvSpPr/>
          <p:nvPr/>
        </p:nvSpPr>
        <p:spPr>
          <a:xfrm>
            <a:off x="6692383" y="4457608"/>
            <a:ext cx="1487055" cy="1422400"/>
          </a:xfrm>
          <a:prstGeom prst="ellipse">
            <a:avLst/>
          </a:prstGeom>
          <a:pattFill prst="pct20">
            <a:fgClr>
              <a:srgbClr val="FF0000"/>
            </a:fgClr>
            <a:bgClr>
              <a:schemeClr val="bg1"/>
            </a:bgClr>
          </a:patt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Agent Avatar 2</a:t>
            </a:r>
          </a:p>
        </p:txBody>
      </p:sp>
      <p:sp>
        <p:nvSpPr>
          <p:cNvPr id="34" name="Rectangle 33">
            <a:extLst>
              <a:ext uri="{FF2B5EF4-FFF2-40B4-BE49-F238E27FC236}">
                <a16:creationId xmlns:a16="http://schemas.microsoft.com/office/drawing/2014/main" id="{413D088C-96F0-41EB-8573-B1E2C9B7D19B}"/>
              </a:ext>
            </a:extLst>
          </p:cNvPr>
          <p:cNvSpPr/>
          <p:nvPr/>
        </p:nvSpPr>
        <p:spPr>
          <a:xfrm>
            <a:off x="5004393" y="4379095"/>
            <a:ext cx="1487055" cy="1763714"/>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Table</a:t>
            </a: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endParaRPr lang="en-AU" dirty="0">
              <a:solidFill>
                <a:schemeClr val="accent1"/>
              </a:solidFill>
            </a:endParaRPr>
          </a:p>
        </p:txBody>
      </p:sp>
      <p:sp>
        <p:nvSpPr>
          <p:cNvPr id="35" name="Rectangle: Rounded Corners 34">
            <a:extLst>
              <a:ext uri="{FF2B5EF4-FFF2-40B4-BE49-F238E27FC236}">
                <a16:creationId xmlns:a16="http://schemas.microsoft.com/office/drawing/2014/main" id="{666C3329-CC76-4B1D-A5C4-D58797C7805B}"/>
              </a:ext>
            </a:extLst>
          </p:cNvPr>
          <p:cNvSpPr/>
          <p:nvPr/>
        </p:nvSpPr>
        <p:spPr>
          <a:xfrm>
            <a:off x="5329884" y="4836298"/>
            <a:ext cx="849746" cy="817420"/>
          </a:xfrm>
          <a:prstGeom prst="round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BoardGame</a:t>
            </a:r>
          </a:p>
        </p:txBody>
      </p:sp>
      <p:sp>
        <p:nvSpPr>
          <p:cNvPr id="36" name="Oval 35">
            <a:extLst>
              <a:ext uri="{FF2B5EF4-FFF2-40B4-BE49-F238E27FC236}">
                <a16:creationId xmlns:a16="http://schemas.microsoft.com/office/drawing/2014/main" id="{BD28833F-7B7D-4956-9CF2-05EC1342B81B}"/>
              </a:ext>
            </a:extLst>
          </p:cNvPr>
          <p:cNvSpPr/>
          <p:nvPr/>
        </p:nvSpPr>
        <p:spPr>
          <a:xfrm>
            <a:off x="4653411" y="4836298"/>
            <a:ext cx="230909" cy="2309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45" name="Oval 44">
            <a:extLst>
              <a:ext uri="{FF2B5EF4-FFF2-40B4-BE49-F238E27FC236}">
                <a16:creationId xmlns:a16="http://schemas.microsoft.com/office/drawing/2014/main" id="{CA32E7ED-6163-4645-A6CA-0C3AD0B9C391}"/>
              </a:ext>
            </a:extLst>
          </p:cNvPr>
          <p:cNvSpPr/>
          <p:nvPr/>
        </p:nvSpPr>
        <p:spPr>
          <a:xfrm>
            <a:off x="6611521" y="4836298"/>
            <a:ext cx="230909" cy="2309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cxnSp>
        <p:nvCxnSpPr>
          <p:cNvPr id="46" name="Straight Connector 45">
            <a:extLst>
              <a:ext uri="{FF2B5EF4-FFF2-40B4-BE49-F238E27FC236}">
                <a16:creationId xmlns:a16="http://schemas.microsoft.com/office/drawing/2014/main" id="{F2658F51-E489-42C4-B646-F64150A7E5BC}"/>
              </a:ext>
            </a:extLst>
          </p:cNvPr>
          <p:cNvCxnSpPr>
            <a:stCxn id="36" idx="6"/>
            <a:endCxn id="45" idx="2"/>
          </p:cNvCxnSpPr>
          <p:nvPr/>
        </p:nvCxnSpPr>
        <p:spPr>
          <a:xfrm>
            <a:off x="4884320" y="4951753"/>
            <a:ext cx="1727201" cy="0"/>
          </a:xfrm>
          <a:prstGeom prst="line">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7A51F265-3DA3-44F7-9D79-E64F8A26DA53}"/>
              </a:ext>
            </a:extLst>
          </p:cNvPr>
          <p:cNvCxnSpPr>
            <a:cxnSpLocks/>
            <a:stCxn id="45" idx="2"/>
          </p:cNvCxnSpPr>
          <p:nvPr/>
        </p:nvCxnSpPr>
        <p:spPr>
          <a:xfrm flipH="1">
            <a:off x="6038866" y="4951753"/>
            <a:ext cx="572655" cy="559955"/>
          </a:xfrm>
          <a:prstGeom prst="line">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Oval 47">
            <a:extLst>
              <a:ext uri="{FF2B5EF4-FFF2-40B4-BE49-F238E27FC236}">
                <a16:creationId xmlns:a16="http://schemas.microsoft.com/office/drawing/2014/main" id="{E0D72157-2630-4563-B70E-35A605425BC5}"/>
              </a:ext>
            </a:extLst>
          </p:cNvPr>
          <p:cNvSpPr/>
          <p:nvPr/>
        </p:nvSpPr>
        <p:spPr>
          <a:xfrm>
            <a:off x="3304905" y="2040639"/>
            <a:ext cx="1487055" cy="1422400"/>
          </a:xfrm>
          <a:prstGeom prst="ellipse">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Person 1</a:t>
            </a:r>
          </a:p>
        </p:txBody>
      </p:sp>
      <p:sp>
        <p:nvSpPr>
          <p:cNvPr id="49" name="Oval 48">
            <a:extLst>
              <a:ext uri="{FF2B5EF4-FFF2-40B4-BE49-F238E27FC236}">
                <a16:creationId xmlns:a16="http://schemas.microsoft.com/office/drawing/2014/main" id="{C2A10CE6-6416-4F89-8074-8D385ED7B125}"/>
              </a:ext>
            </a:extLst>
          </p:cNvPr>
          <p:cNvSpPr/>
          <p:nvPr/>
        </p:nvSpPr>
        <p:spPr>
          <a:xfrm>
            <a:off x="6692383" y="2040639"/>
            <a:ext cx="1487055" cy="1422400"/>
          </a:xfrm>
          <a:prstGeom prst="ellipse">
            <a:avLst/>
          </a:prstGeom>
          <a:pattFill prst="pct20">
            <a:fgClr>
              <a:srgbClr val="FF0000"/>
            </a:fgClr>
            <a:bgClr>
              <a:schemeClr val="bg1"/>
            </a:bgClr>
          </a:patt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Agent Avatar 1</a:t>
            </a:r>
          </a:p>
        </p:txBody>
      </p:sp>
      <p:sp>
        <p:nvSpPr>
          <p:cNvPr id="50" name="Rectangle 49">
            <a:extLst>
              <a:ext uri="{FF2B5EF4-FFF2-40B4-BE49-F238E27FC236}">
                <a16:creationId xmlns:a16="http://schemas.microsoft.com/office/drawing/2014/main" id="{3F674D79-47F4-4174-BE3C-ABC4D027790F}"/>
              </a:ext>
            </a:extLst>
          </p:cNvPr>
          <p:cNvSpPr/>
          <p:nvPr/>
        </p:nvSpPr>
        <p:spPr>
          <a:xfrm>
            <a:off x="5004393" y="1962126"/>
            <a:ext cx="1487055" cy="1763714"/>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Table</a:t>
            </a: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endParaRPr lang="en-AU" dirty="0">
              <a:solidFill>
                <a:schemeClr val="accent1"/>
              </a:solidFill>
            </a:endParaRPr>
          </a:p>
        </p:txBody>
      </p:sp>
      <p:sp>
        <p:nvSpPr>
          <p:cNvPr id="51" name="Rectangle: Rounded Corners 50">
            <a:extLst>
              <a:ext uri="{FF2B5EF4-FFF2-40B4-BE49-F238E27FC236}">
                <a16:creationId xmlns:a16="http://schemas.microsoft.com/office/drawing/2014/main" id="{2C1045EB-EB84-4FDA-BF33-9A5ACDB26BEA}"/>
              </a:ext>
            </a:extLst>
          </p:cNvPr>
          <p:cNvSpPr/>
          <p:nvPr/>
        </p:nvSpPr>
        <p:spPr>
          <a:xfrm>
            <a:off x="5329884" y="2419329"/>
            <a:ext cx="849746" cy="817420"/>
          </a:xfrm>
          <a:prstGeom prst="round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AU" dirty="0">
                <a:solidFill>
                  <a:schemeClr val="tx1">
                    <a:lumMod val="85000"/>
                  </a:schemeClr>
                </a:solidFill>
              </a:rPr>
              <a:t>BoardGame</a:t>
            </a:r>
          </a:p>
        </p:txBody>
      </p:sp>
      <p:sp>
        <p:nvSpPr>
          <p:cNvPr id="52" name="Oval 51">
            <a:extLst>
              <a:ext uri="{FF2B5EF4-FFF2-40B4-BE49-F238E27FC236}">
                <a16:creationId xmlns:a16="http://schemas.microsoft.com/office/drawing/2014/main" id="{6DDC4D29-91DB-42E2-AD10-F59D46FE14E2}"/>
              </a:ext>
            </a:extLst>
          </p:cNvPr>
          <p:cNvSpPr/>
          <p:nvPr/>
        </p:nvSpPr>
        <p:spPr>
          <a:xfrm>
            <a:off x="4653411" y="2419329"/>
            <a:ext cx="230909" cy="2309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53" name="Oval 52">
            <a:extLst>
              <a:ext uri="{FF2B5EF4-FFF2-40B4-BE49-F238E27FC236}">
                <a16:creationId xmlns:a16="http://schemas.microsoft.com/office/drawing/2014/main" id="{56496A2F-1047-4479-A9C9-A484BBD20857}"/>
              </a:ext>
            </a:extLst>
          </p:cNvPr>
          <p:cNvSpPr/>
          <p:nvPr/>
        </p:nvSpPr>
        <p:spPr>
          <a:xfrm>
            <a:off x="6611521" y="2419329"/>
            <a:ext cx="230909" cy="2309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cxnSp>
        <p:nvCxnSpPr>
          <p:cNvPr id="54" name="Straight Connector 53">
            <a:extLst>
              <a:ext uri="{FF2B5EF4-FFF2-40B4-BE49-F238E27FC236}">
                <a16:creationId xmlns:a16="http://schemas.microsoft.com/office/drawing/2014/main" id="{6AC149C2-D7D7-4781-9D96-38FF0F4321AF}"/>
              </a:ext>
            </a:extLst>
          </p:cNvPr>
          <p:cNvCxnSpPr>
            <a:stCxn id="52" idx="6"/>
            <a:endCxn id="53" idx="2"/>
          </p:cNvCxnSpPr>
          <p:nvPr/>
        </p:nvCxnSpPr>
        <p:spPr>
          <a:xfrm>
            <a:off x="4884320" y="2534784"/>
            <a:ext cx="1727201" cy="0"/>
          </a:xfrm>
          <a:prstGeom prst="line">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Connector 54">
            <a:extLst>
              <a:ext uri="{FF2B5EF4-FFF2-40B4-BE49-F238E27FC236}">
                <a16:creationId xmlns:a16="http://schemas.microsoft.com/office/drawing/2014/main" id="{D90C315D-100E-4F13-9DE6-649408D2F627}"/>
              </a:ext>
            </a:extLst>
          </p:cNvPr>
          <p:cNvCxnSpPr>
            <a:cxnSpLocks/>
            <a:stCxn id="53" idx="2"/>
          </p:cNvCxnSpPr>
          <p:nvPr/>
        </p:nvCxnSpPr>
        <p:spPr>
          <a:xfrm flipH="1">
            <a:off x="6038866" y="2534784"/>
            <a:ext cx="572655" cy="559955"/>
          </a:xfrm>
          <a:prstGeom prst="line">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7" name="Oval 56">
            <a:extLst>
              <a:ext uri="{FF2B5EF4-FFF2-40B4-BE49-F238E27FC236}">
                <a16:creationId xmlns:a16="http://schemas.microsoft.com/office/drawing/2014/main" id="{C1769445-97E7-4087-8E58-62F2EAB98753}"/>
              </a:ext>
            </a:extLst>
          </p:cNvPr>
          <p:cNvSpPr/>
          <p:nvPr/>
        </p:nvSpPr>
        <p:spPr>
          <a:xfrm>
            <a:off x="464407" y="3303845"/>
            <a:ext cx="416019" cy="406400"/>
          </a:xfrm>
          <a:prstGeom prst="ellipse">
            <a:avLst/>
          </a:prstGeom>
          <a:no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AU" dirty="0">
              <a:solidFill>
                <a:schemeClr val="tx1">
                  <a:lumMod val="85000"/>
                </a:schemeClr>
              </a:solidFill>
            </a:endParaRPr>
          </a:p>
        </p:txBody>
      </p:sp>
      <p:sp>
        <p:nvSpPr>
          <p:cNvPr id="58" name="TextBox 57">
            <a:extLst>
              <a:ext uri="{FF2B5EF4-FFF2-40B4-BE49-F238E27FC236}">
                <a16:creationId xmlns:a16="http://schemas.microsoft.com/office/drawing/2014/main" id="{78C554B9-AB8A-4D06-9AE5-6FB5229E17BC}"/>
              </a:ext>
            </a:extLst>
          </p:cNvPr>
          <p:cNvSpPr txBox="1"/>
          <p:nvPr/>
        </p:nvSpPr>
        <p:spPr>
          <a:xfrm>
            <a:off x="880426" y="3303845"/>
            <a:ext cx="1640257" cy="369332"/>
          </a:xfrm>
          <a:prstGeom prst="rect">
            <a:avLst/>
          </a:prstGeom>
          <a:noFill/>
        </p:spPr>
        <p:txBody>
          <a:bodyPr wrap="none" rtlCol="0">
            <a:spAutoFit/>
          </a:bodyPr>
          <a:lstStyle/>
          <a:p>
            <a:r>
              <a:rPr lang="en-AU" dirty="0"/>
              <a:t>= Virtual Avatar</a:t>
            </a:r>
          </a:p>
        </p:txBody>
      </p:sp>
      <p:sp>
        <p:nvSpPr>
          <p:cNvPr id="59" name="Rectangle 58">
            <a:extLst>
              <a:ext uri="{FF2B5EF4-FFF2-40B4-BE49-F238E27FC236}">
                <a16:creationId xmlns:a16="http://schemas.microsoft.com/office/drawing/2014/main" id="{0DAD6E1F-D906-4323-BA73-CDF34E238483}"/>
              </a:ext>
            </a:extLst>
          </p:cNvPr>
          <p:cNvSpPr/>
          <p:nvPr/>
        </p:nvSpPr>
        <p:spPr>
          <a:xfrm>
            <a:off x="464407" y="3885520"/>
            <a:ext cx="416019" cy="323275"/>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endParaRPr lang="en-AU" dirty="0">
              <a:solidFill>
                <a:schemeClr val="accent1"/>
              </a:solidFill>
            </a:endParaRPr>
          </a:p>
        </p:txBody>
      </p:sp>
      <p:sp>
        <p:nvSpPr>
          <p:cNvPr id="60" name="TextBox 59">
            <a:extLst>
              <a:ext uri="{FF2B5EF4-FFF2-40B4-BE49-F238E27FC236}">
                <a16:creationId xmlns:a16="http://schemas.microsoft.com/office/drawing/2014/main" id="{42BB6FD0-FD41-4B16-BC39-B66D8594375A}"/>
              </a:ext>
            </a:extLst>
          </p:cNvPr>
          <p:cNvSpPr txBox="1"/>
          <p:nvPr/>
        </p:nvSpPr>
        <p:spPr>
          <a:xfrm>
            <a:off x="880426" y="3834939"/>
            <a:ext cx="1745221" cy="369332"/>
          </a:xfrm>
          <a:prstGeom prst="rect">
            <a:avLst/>
          </a:prstGeom>
          <a:noFill/>
        </p:spPr>
        <p:txBody>
          <a:bodyPr wrap="none" rtlCol="0">
            <a:spAutoFit/>
          </a:bodyPr>
          <a:lstStyle/>
          <a:p>
            <a:r>
              <a:rPr lang="en-AU" dirty="0"/>
              <a:t>= Virtual Objects</a:t>
            </a:r>
          </a:p>
        </p:txBody>
      </p:sp>
      <p:sp>
        <p:nvSpPr>
          <p:cNvPr id="61" name="Oval 60">
            <a:extLst>
              <a:ext uri="{FF2B5EF4-FFF2-40B4-BE49-F238E27FC236}">
                <a16:creationId xmlns:a16="http://schemas.microsoft.com/office/drawing/2014/main" id="{76507208-2802-4C38-BBF2-96E9336AB8EB}"/>
              </a:ext>
            </a:extLst>
          </p:cNvPr>
          <p:cNvSpPr/>
          <p:nvPr/>
        </p:nvSpPr>
        <p:spPr>
          <a:xfrm>
            <a:off x="556961" y="4465101"/>
            <a:ext cx="230909" cy="23091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62" name="TextBox 61">
            <a:extLst>
              <a:ext uri="{FF2B5EF4-FFF2-40B4-BE49-F238E27FC236}">
                <a16:creationId xmlns:a16="http://schemas.microsoft.com/office/drawing/2014/main" id="{95F8AC05-534C-429C-B83E-B202319D748B}"/>
              </a:ext>
            </a:extLst>
          </p:cNvPr>
          <p:cNvSpPr txBox="1"/>
          <p:nvPr/>
        </p:nvSpPr>
        <p:spPr>
          <a:xfrm>
            <a:off x="868732" y="4366033"/>
            <a:ext cx="1369542" cy="369332"/>
          </a:xfrm>
          <a:prstGeom prst="rect">
            <a:avLst/>
          </a:prstGeom>
          <a:noFill/>
        </p:spPr>
        <p:txBody>
          <a:bodyPr wrap="none" rtlCol="0">
            <a:spAutoFit/>
          </a:bodyPr>
          <a:lstStyle/>
          <a:p>
            <a:r>
              <a:rPr lang="en-AU" dirty="0"/>
              <a:t>= Virtual Eye</a:t>
            </a:r>
          </a:p>
        </p:txBody>
      </p:sp>
      <p:cxnSp>
        <p:nvCxnSpPr>
          <p:cNvPr id="63" name="Straight Connector 62">
            <a:extLst>
              <a:ext uri="{FF2B5EF4-FFF2-40B4-BE49-F238E27FC236}">
                <a16:creationId xmlns:a16="http://schemas.microsoft.com/office/drawing/2014/main" id="{C8E0CC81-3536-49A4-A136-F381DDAF690D}"/>
              </a:ext>
            </a:extLst>
          </p:cNvPr>
          <p:cNvCxnSpPr>
            <a:cxnSpLocks/>
          </p:cNvCxnSpPr>
          <p:nvPr/>
        </p:nvCxnSpPr>
        <p:spPr>
          <a:xfrm flipV="1">
            <a:off x="510682" y="4980029"/>
            <a:ext cx="323465" cy="4618"/>
          </a:xfrm>
          <a:prstGeom prst="line">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4" name="TextBox 63">
            <a:extLst>
              <a:ext uri="{FF2B5EF4-FFF2-40B4-BE49-F238E27FC236}">
                <a16:creationId xmlns:a16="http://schemas.microsoft.com/office/drawing/2014/main" id="{14288774-0969-443F-8EE8-42FEB55DED64}"/>
              </a:ext>
            </a:extLst>
          </p:cNvPr>
          <p:cNvSpPr txBox="1"/>
          <p:nvPr/>
        </p:nvSpPr>
        <p:spPr>
          <a:xfrm>
            <a:off x="842684" y="4795363"/>
            <a:ext cx="1932196" cy="369332"/>
          </a:xfrm>
          <a:prstGeom prst="rect">
            <a:avLst/>
          </a:prstGeom>
          <a:noFill/>
        </p:spPr>
        <p:txBody>
          <a:bodyPr wrap="none" rtlCol="0">
            <a:spAutoFit/>
          </a:bodyPr>
          <a:lstStyle/>
          <a:p>
            <a:r>
              <a:rPr lang="en-AU" dirty="0"/>
              <a:t>= Virtual Eye-Gaze</a:t>
            </a:r>
          </a:p>
        </p:txBody>
      </p:sp>
      <p:sp>
        <p:nvSpPr>
          <p:cNvPr id="65" name="Oval 64">
            <a:extLst>
              <a:ext uri="{FF2B5EF4-FFF2-40B4-BE49-F238E27FC236}">
                <a16:creationId xmlns:a16="http://schemas.microsoft.com/office/drawing/2014/main" id="{8A003A04-FD06-4702-9D9A-5199BFAA4528}"/>
              </a:ext>
            </a:extLst>
          </p:cNvPr>
          <p:cNvSpPr/>
          <p:nvPr/>
        </p:nvSpPr>
        <p:spPr>
          <a:xfrm>
            <a:off x="468402" y="2759532"/>
            <a:ext cx="412024" cy="406400"/>
          </a:xfrm>
          <a:prstGeom prst="ellipse">
            <a:avLst/>
          </a:prstGeom>
          <a:pattFill prst="pct20">
            <a:fgClr>
              <a:srgbClr val="FF0000"/>
            </a:fgClr>
            <a:bgClr>
              <a:schemeClr val="bg1"/>
            </a:bgClr>
          </a:pattFill>
          <a:ln w="762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AU" dirty="0">
              <a:solidFill>
                <a:schemeClr val="tx1">
                  <a:lumMod val="85000"/>
                </a:schemeClr>
              </a:solidFill>
            </a:endParaRPr>
          </a:p>
        </p:txBody>
      </p:sp>
      <p:sp>
        <p:nvSpPr>
          <p:cNvPr id="66" name="TextBox 65">
            <a:extLst>
              <a:ext uri="{FF2B5EF4-FFF2-40B4-BE49-F238E27FC236}">
                <a16:creationId xmlns:a16="http://schemas.microsoft.com/office/drawing/2014/main" id="{81BCAE49-B3A3-44F6-A407-47AAB5852E57}"/>
              </a:ext>
            </a:extLst>
          </p:cNvPr>
          <p:cNvSpPr txBox="1"/>
          <p:nvPr/>
        </p:nvSpPr>
        <p:spPr>
          <a:xfrm>
            <a:off x="913114" y="2746714"/>
            <a:ext cx="1594604" cy="369332"/>
          </a:xfrm>
          <a:prstGeom prst="rect">
            <a:avLst/>
          </a:prstGeom>
          <a:noFill/>
        </p:spPr>
        <p:txBody>
          <a:bodyPr wrap="none" rtlCol="0">
            <a:spAutoFit/>
          </a:bodyPr>
          <a:lstStyle/>
          <a:p>
            <a:r>
              <a:rPr lang="en-AU" dirty="0"/>
              <a:t>= Agent Avatar</a:t>
            </a:r>
          </a:p>
        </p:txBody>
      </p:sp>
      <p:sp>
        <p:nvSpPr>
          <p:cNvPr id="67" name="Rectangle 66">
            <a:extLst>
              <a:ext uri="{FF2B5EF4-FFF2-40B4-BE49-F238E27FC236}">
                <a16:creationId xmlns:a16="http://schemas.microsoft.com/office/drawing/2014/main" id="{D64F327D-0AFF-486D-A17E-8BCFFFA6021B}"/>
              </a:ext>
            </a:extLst>
          </p:cNvPr>
          <p:cNvSpPr/>
          <p:nvPr/>
        </p:nvSpPr>
        <p:spPr>
          <a:xfrm>
            <a:off x="3041667" y="4204271"/>
            <a:ext cx="6908092" cy="2257584"/>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endParaRPr lang="en-AU" dirty="0">
              <a:solidFill>
                <a:schemeClr val="accent1"/>
              </a:solidFill>
            </a:endParaRPr>
          </a:p>
        </p:txBody>
      </p:sp>
      <p:sp>
        <p:nvSpPr>
          <p:cNvPr id="68" name="TextBox 67">
            <a:extLst>
              <a:ext uri="{FF2B5EF4-FFF2-40B4-BE49-F238E27FC236}">
                <a16:creationId xmlns:a16="http://schemas.microsoft.com/office/drawing/2014/main" id="{D2F34773-9C13-4F1F-A940-F4C1A7018C2F}"/>
              </a:ext>
            </a:extLst>
          </p:cNvPr>
          <p:cNvSpPr txBox="1"/>
          <p:nvPr/>
        </p:nvSpPr>
        <p:spPr>
          <a:xfrm>
            <a:off x="8270791" y="4980029"/>
            <a:ext cx="1587614" cy="369332"/>
          </a:xfrm>
          <a:prstGeom prst="rect">
            <a:avLst/>
          </a:prstGeom>
          <a:noFill/>
        </p:spPr>
        <p:txBody>
          <a:bodyPr wrap="none" rtlCol="0">
            <a:spAutoFit/>
          </a:bodyPr>
          <a:lstStyle/>
          <a:p>
            <a:r>
              <a:rPr lang="en-AU" dirty="0"/>
              <a:t>Virtual Room 2</a:t>
            </a:r>
          </a:p>
        </p:txBody>
      </p:sp>
      <p:sp>
        <p:nvSpPr>
          <p:cNvPr id="69" name="Rectangle 68">
            <a:extLst>
              <a:ext uri="{FF2B5EF4-FFF2-40B4-BE49-F238E27FC236}">
                <a16:creationId xmlns:a16="http://schemas.microsoft.com/office/drawing/2014/main" id="{5982FF88-37B7-4E94-B67F-ACE00A88AB8B}"/>
              </a:ext>
            </a:extLst>
          </p:cNvPr>
          <p:cNvSpPr/>
          <p:nvPr/>
        </p:nvSpPr>
        <p:spPr>
          <a:xfrm>
            <a:off x="3041666" y="1677011"/>
            <a:ext cx="6908093" cy="2257584"/>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br>
              <a:rPr lang="en-AU" dirty="0">
                <a:solidFill>
                  <a:schemeClr val="accent1"/>
                </a:solidFill>
              </a:rPr>
            </a:br>
            <a:endParaRPr lang="en-AU" dirty="0">
              <a:solidFill>
                <a:schemeClr val="accent1"/>
              </a:solidFill>
            </a:endParaRPr>
          </a:p>
        </p:txBody>
      </p:sp>
      <p:sp>
        <p:nvSpPr>
          <p:cNvPr id="70" name="TextBox 69">
            <a:extLst>
              <a:ext uri="{FF2B5EF4-FFF2-40B4-BE49-F238E27FC236}">
                <a16:creationId xmlns:a16="http://schemas.microsoft.com/office/drawing/2014/main" id="{CE2B8B0C-39BE-4F08-A8FF-D4DB666966D0}"/>
              </a:ext>
            </a:extLst>
          </p:cNvPr>
          <p:cNvSpPr txBox="1"/>
          <p:nvPr/>
        </p:nvSpPr>
        <p:spPr>
          <a:xfrm>
            <a:off x="8242208" y="2592193"/>
            <a:ext cx="1602042" cy="369332"/>
          </a:xfrm>
          <a:prstGeom prst="rect">
            <a:avLst/>
          </a:prstGeom>
          <a:noFill/>
        </p:spPr>
        <p:txBody>
          <a:bodyPr wrap="none" rtlCol="0">
            <a:spAutoFit/>
          </a:bodyPr>
          <a:lstStyle/>
          <a:p>
            <a:r>
              <a:rPr lang="en-AU" dirty="0"/>
              <a:t>Virtual Room 1</a:t>
            </a:r>
          </a:p>
        </p:txBody>
      </p:sp>
      <p:sp>
        <p:nvSpPr>
          <p:cNvPr id="71" name="TextBox 70">
            <a:extLst>
              <a:ext uri="{FF2B5EF4-FFF2-40B4-BE49-F238E27FC236}">
                <a16:creationId xmlns:a16="http://schemas.microsoft.com/office/drawing/2014/main" id="{3A4BC3E4-7561-420E-B2A6-13D68ABD35D7}"/>
              </a:ext>
            </a:extLst>
          </p:cNvPr>
          <p:cNvSpPr txBox="1"/>
          <p:nvPr/>
        </p:nvSpPr>
        <p:spPr>
          <a:xfrm>
            <a:off x="9611531" y="3488511"/>
            <a:ext cx="2510073" cy="1415772"/>
          </a:xfrm>
          <a:prstGeom prst="rect">
            <a:avLst/>
          </a:prstGeom>
          <a:noFill/>
        </p:spPr>
        <p:txBody>
          <a:bodyPr wrap="square">
            <a:spAutoFit/>
          </a:bodyPr>
          <a:lstStyle/>
          <a:p>
            <a:pPr marL="457200"/>
            <a:r>
              <a:rPr lang="en-US" sz="1600" b="1" dirty="0">
                <a:effectLst/>
                <a:ea typeface="Times New Roman" panose="02020603050405020304" pitchFamily="18" charset="0"/>
              </a:rPr>
              <a:t>Research question 3</a:t>
            </a:r>
            <a:br>
              <a:rPr lang="en-US" sz="1400" b="1" dirty="0">
                <a:effectLst/>
                <a:ea typeface="Times New Roman" panose="02020603050405020304" pitchFamily="18" charset="0"/>
              </a:rPr>
            </a:br>
            <a:r>
              <a:rPr lang="en-US" sz="1400" dirty="0">
                <a:effectLst/>
                <a:ea typeface="Times New Roman" panose="02020603050405020304" pitchFamily="18" charset="0"/>
              </a:rPr>
              <a:t>Can the patterns and behaviors found in research question 1 be simulated with an agent in VR?</a:t>
            </a:r>
            <a:endParaRPr lang="en-AU" sz="1400" dirty="0">
              <a:effectLst/>
              <a:ea typeface="Times New Roman" panose="02020603050405020304" pitchFamily="18" charset="0"/>
            </a:endParaRPr>
          </a:p>
        </p:txBody>
      </p:sp>
      <p:sp>
        <p:nvSpPr>
          <p:cNvPr id="72" name="TextBox 71">
            <a:extLst>
              <a:ext uri="{FF2B5EF4-FFF2-40B4-BE49-F238E27FC236}">
                <a16:creationId xmlns:a16="http://schemas.microsoft.com/office/drawing/2014/main" id="{09E69FFC-9AA4-4E19-B926-89B41666A3FD}"/>
              </a:ext>
            </a:extLst>
          </p:cNvPr>
          <p:cNvSpPr txBox="1"/>
          <p:nvPr/>
        </p:nvSpPr>
        <p:spPr>
          <a:xfrm>
            <a:off x="1115035" y="180459"/>
            <a:ext cx="8287583" cy="369332"/>
          </a:xfrm>
          <a:prstGeom prst="rect">
            <a:avLst/>
          </a:prstGeom>
          <a:noFill/>
        </p:spPr>
        <p:txBody>
          <a:bodyPr wrap="square">
            <a:spAutoFit/>
          </a:bodyPr>
          <a:lstStyle/>
          <a:p>
            <a:r>
              <a:rPr lang="en-AU" sz="1800" b="1" dirty="0">
                <a:effectLst/>
                <a:latin typeface="+mj-lt"/>
                <a:ea typeface="Times New Roman" panose="02020603050405020304" pitchFamily="18" charset="0"/>
              </a:rPr>
              <a:t>METHODOLOGY</a:t>
            </a:r>
            <a:endParaRPr lang="en-AU"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462022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noAutofit/>
          </a:bodyPr>
          <a:lstStyle/>
          <a:p>
            <a:r>
              <a:rPr lang="en-US" dirty="0"/>
              <a:t>Measuring and Analysing</a:t>
            </a:r>
            <a:endParaRPr lang="en-AU" dirty="0"/>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sp>
        <p:nvSpPr>
          <p:cNvPr id="25" name="TextBox 24">
            <a:extLst>
              <a:ext uri="{FF2B5EF4-FFF2-40B4-BE49-F238E27FC236}">
                <a16:creationId xmlns:a16="http://schemas.microsoft.com/office/drawing/2014/main" id="{A5DB4B8F-12E7-4084-89EE-6C074C535C09}"/>
              </a:ext>
            </a:extLst>
          </p:cNvPr>
          <p:cNvSpPr txBox="1"/>
          <p:nvPr/>
        </p:nvSpPr>
        <p:spPr>
          <a:xfrm>
            <a:off x="1120000" y="3031639"/>
            <a:ext cx="7327001" cy="1815882"/>
          </a:xfrm>
          <a:prstGeom prst="rect">
            <a:avLst/>
          </a:prstGeom>
          <a:noFill/>
        </p:spPr>
        <p:txBody>
          <a:bodyPr wrap="square">
            <a:spAutoFit/>
          </a:bodyPr>
          <a:lstStyle/>
          <a:p>
            <a:pPr marL="742950" indent="-285750">
              <a:buFont typeface="Arial" panose="020B0604020202020204" pitchFamily="34" charset="0"/>
              <a:buChar char="•"/>
            </a:pPr>
            <a:r>
              <a:rPr lang="en-AU" sz="2800" dirty="0">
                <a:ea typeface="Times New Roman" panose="02020603050405020304" pitchFamily="18" charset="0"/>
              </a:rPr>
              <a:t>Pre-test</a:t>
            </a:r>
          </a:p>
          <a:p>
            <a:pPr marL="742950" indent="-285750">
              <a:buFont typeface="Arial" panose="020B0604020202020204" pitchFamily="34" charset="0"/>
              <a:buChar char="•"/>
            </a:pPr>
            <a:r>
              <a:rPr lang="en-AU" sz="2800" dirty="0">
                <a:ea typeface="Times New Roman" panose="02020603050405020304" pitchFamily="18" charset="0"/>
              </a:rPr>
              <a:t>Data collection</a:t>
            </a:r>
          </a:p>
          <a:p>
            <a:pPr marL="742950" indent="-285750">
              <a:buFont typeface="Arial" panose="020B0604020202020204" pitchFamily="34" charset="0"/>
              <a:buChar char="•"/>
            </a:pPr>
            <a:r>
              <a:rPr lang="en-AU" sz="2800" dirty="0">
                <a:ea typeface="Times New Roman" panose="02020603050405020304" pitchFamily="18" charset="0"/>
              </a:rPr>
              <a:t>Post-test</a:t>
            </a:r>
          </a:p>
          <a:p>
            <a:pPr marL="742950" indent="-285750">
              <a:buFont typeface="Arial" panose="020B0604020202020204" pitchFamily="34" charset="0"/>
              <a:buChar char="•"/>
            </a:pPr>
            <a:r>
              <a:rPr lang="en-AU" sz="2800" dirty="0">
                <a:ea typeface="Times New Roman" panose="02020603050405020304" pitchFamily="18" charset="0"/>
              </a:rPr>
              <a:t>Analysis</a:t>
            </a:r>
          </a:p>
        </p:txBody>
      </p:sp>
      <p:pic>
        <p:nvPicPr>
          <p:cNvPr id="26" name="Picture 25" descr="A picture containing person, indoor, spectacles&#10;&#10;Description automatically generated">
            <a:extLst>
              <a:ext uri="{FF2B5EF4-FFF2-40B4-BE49-F238E27FC236}">
                <a16:creationId xmlns:a16="http://schemas.microsoft.com/office/drawing/2014/main" id="{004430E2-8E82-461C-84CD-9C6DAA49BE4C}"/>
              </a:ext>
            </a:extLst>
          </p:cNvPr>
          <p:cNvPicPr>
            <a:picLocks noChangeAspect="1"/>
          </p:cNvPicPr>
          <p:nvPr/>
        </p:nvPicPr>
        <p:blipFill>
          <a:blip r:embed="rId5"/>
          <a:stretch>
            <a:fillRect/>
          </a:stretch>
        </p:blipFill>
        <p:spPr>
          <a:xfrm>
            <a:off x="4887364" y="2634111"/>
            <a:ext cx="2729951" cy="2610934"/>
          </a:xfrm>
          <a:prstGeom prst="rect">
            <a:avLst/>
          </a:prstGeom>
        </p:spPr>
      </p:pic>
      <p:cxnSp>
        <p:nvCxnSpPr>
          <p:cNvPr id="27" name="Straight Connector 26">
            <a:extLst>
              <a:ext uri="{FF2B5EF4-FFF2-40B4-BE49-F238E27FC236}">
                <a16:creationId xmlns:a16="http://schemas.microsoft.com/office/drawing/2014/main" id="{82F106D3-FB99-41D1-93DA-C89B50C72A7D}"/>
              </a:ext>
            </a:extLst>
          </p:cNvPr>
          <p:cNvCxnSpPr>
            <a:cxnSpLocks/>
          </p:cNvCxnSpPr>
          <p:nvPr/>
        </p:nvCxnSpPr>
        <p:spPr>
          <a:xfrm>
            <a:off x="6327430" y="3648809"/>
            <a:ext cx="1237643" cy="290768"/>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pic>
        <p:nvPicPr>
          <p:cNvPr id="32" name="Picture 31" descr="A picture containing text&#10;&#10;Description automatically generated">
            <a:extLst>
              <a:ext uri="{FF2B5EF4-FFF2-40B4-BE49-F238E27FC236}">
                <a16:creationId xmlns:a16="http://schemas.microsoft.com/office/drawing/2014/main" id="{1344BB68-B0B4-498E-9E9E-DD0C6788F93E}"/>
              </a:ext>
            </a:extLst>
          </p:cNvPr>
          <p:cNvPicPr>
            <a:picLocks noChangeAspect="1"/>
          </p:cNvPicPr>
          <p:nvPr/>
        </p:nvPicPr>
        <p:blipFill>
          <a:blip r:embed="rId6"/>
          <a:stretch>
            <a:fillRect/>
          </a:stretch>
        </p:blipFill>
        <p:spPr>
          <a:xfrm>
            <a:off x="7907723" y="3009334"/>
            <a:ext cx="3307532" cy="1860487"/>
          </a:xfrm>
          <a:prstGeom prst="rect">
            <a:avLst/>
          </a:prstGeom>
        </p:spPr>
      </p:pic>
      <p:sp>
        <p:nvSpPr>
          <p:cNvPr id="34" name="TextBox 33">
            <a:extLst>
              <a:ext uri="{FF2B5EF4-FFF2-40B4-BE49-F238E27FC236}">
                <a16:creationId xmlns:a16="http://schemas.microsoft.com/office/drawing/2014/main" id="{DA094418-8B86-444E-AD4D-9EFE15DEC5E3}"/>
              </a:ext>
            </a:extLst>
          </p:cNvPr>
          <p:cNvSpPr txBox="1"/>
          <p:nvPr/>
        </p:nvSpPr>
        <p:spPr>
          <a:xfrm>
            <a:off x="1115035" y="180459"/>
            <a:ext cx="8287583" cy="369332"/>
          </a:xfrm>
          <a:prstGeom prst="rect">
            <a:avLst/>
          </a:prstGeom>
          <a:noFill/>
        </p:spPr>
        <p:txBody>
          <a:bodyPr wrap="square">
            <a:spAutoFit/>
          </a:bodyPr>
          <a:lstStyle/>
          <a:p>
            <a:r>
              <a:rPr lang="en-AU" sz="1800" b="1" dirty="0">
                <a:effectLst/>
                <a:latin typeface="+mj-lt"/>
                <a:ea typeface="Times New Roman" panose="02020603050405020304" pitchFamily="18" charset="0"/>
              </a:rPr>
              <a:t>METHODOLOGY</a:t>
            </a:r>
            <a:endParaRPr lang="en-AU"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3563630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noAutofit/>
          </a:bodyPr>
          <a:lstStyle/>
          <a:p>
            <a:r>
              <a:rPr lang="en-US"/>
              <a:t>Conclusion</a:t>
            </a:r>
            <a:endParaRPr lang="en-AU" dirty="0"/>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graphicFrame>
        <p:nvGraphicFramePr>
          <p:cNvPr id="29" name="TextBox 27">
            <a:extLst>
              <a:ext uri="{FF2B5EF4-FFF2-40B4-BE49-F238E27FC236}">
                <a16:creationId xmlns:a16="http://schemas.microsoft.com/office/drawing/2014/main" id="{86A362EF-9C14-4702-9F61-F7AE51DE2483}"/>
              </a:ext>
            </a:extLst>
          </p:cNvPr>
          <p:cNvGraphicFramePr/>
          <p:nvPr>
            <p:extLst>
              <p:ext uri="{D42A27DB-BD31-4B8C-83A1-F6EECF244321}">
                <p14:modId xmlns:p14="http://schemas.microsoft.com/office/powerpoint/2010/main" val="1815700762"/>
              </p:ext>
            </p:extLst>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50133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dirty="0"/>
              <a:t>References</a:t>
            </a:r>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sp>
        <p:nvSpPr>
          <p:cNvPr id="26" name="TextBox 25">
            <a:extLst>
              <a:ext uri="{FF2B5EF4-FFF2-40B4-BE49-F238E27FC236}">
                <a16:creationId xmlns:a16="http://schemas.microsoft.com/office/drawing/2014/main" id="{71DF10E3-46C7-481D-A1CC-37B0DE4B3ACA}"/>
              </a:ext>
            </a:extLst>
          </p:cNvPr>
          <p:cNvSpPr txBox="1"/>
          <p:nvPr/>
        </p:nvSpPr>
        <p:spPr>
          <a:xfrm>
            <a:off x="1115035" y="1630816"/>
            <a:ext cx="10100220" cy="3416320"/>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[1] S. L. Rogers, C. P. </a:t>
            </a:r>
            <a:r>
              <a:rPr lang="en-US" sz="1800" dirty="0" err="1">
                <a:effectLst/>
                <a:latin typeface="Times New Roman" panose="02020603050405020304" pitchFamily="18" charset="0"/>
                <a:ea typeface="Times New Roman" panose="02020603050405020304" pitchFamily="18" charset="0"/>
              </a:rPr>
              <a:t>Speelman</a:t>
            </a:r>
            <a:r>
              <a:rPr lang="en-US" sz="1800" dirty="0">
                <a:effectLst/>
                <a:latin typeface="Times New Roman" panose="02020603050405020304" pitchFamily="18" charset="0"/>
                <a:ea typeface="Times New Roman" panose="02020603050405020304" pitchFamily="18" charset="0"/>
              </a:rPr>
              <a:t>, O. </a:t>
            </a:r>
            <a:r>
              <a:rPr lang="en-US" sz="1800" dirty="0" err="1">
                <a:effectLst/>
                <a:latin typeface="Times New Roman" panose="02020603050405020304" pitchFamily="18" charset="0"/>
                <a:ea typeface="Times New Roman" panose="02020603050405020304" pitchFamily="18" charset="0"/>
              </a:rPr>
              <a:t>Guidetti</a:t>
            </a:r>
            <a:r>
              <a:rPr lang="en-US" sz="1800" dirty="0">
                <a:effectLst/>
                <a:latin typeface="Times New Roman" panose="02020603050405020304" pitchFamily="18" charset="0"/>
                <a:ea typeface="Times New Roman" panose="02020603050405020304" pitchFamily="18" charset="0"/>
              </a:rPr>
              <a:t>, and M. Longmuir, “Using dual eye tracking to uncover 	personal gaze patterns during social interaction,” </a:t>
            </a:r>
            <a:r>
              <a:rPr lang="en-US" sz="1800" i="1" dirty="0">
                <a:effectLst/>
                <a:latin typeface="Times New Roman" panose="02020603050405020304" pitchFamily="18" charset="0"/>
                <a:ea typeface="Times New Roman" panose="02020603050405020304" pitchFamily="18" charset="0"/>
              </a:rPr>
              <a:t>Nature News</a:t>
            </a:r>
            <a:r>
              <a:rPr lang="en-US" sz="1800" dirty="0">
                <a:effectLst/>
                <a:latin typeface="Times New Roman" panose="02020603050405020304" pitchFamily="18" charset="0"/>
                <a:ea typeface="Times New Roman" panose="02020603050405020304" pitchFamily="18" charset="0"/>
              </a:rPr>
              <a:t>, 09-Mar-2018. [Online]. Available: 	https://www.nature.com/articles/s41598-018-22726-7.  [Accessed: 05-Aug-2021].</a:t>
            </a:r>
            <a:br>
              <a:rPr lang="en-US" sz="1800" dirty="0">
                <a:effectLst/>
                <a:latin typeface="Times New Roman" panose="02020603050405020304" pitchFamily="18" charset="0"/>
                <a:ea typeface="Times New Roman" panose="02020603050405020304" pitchFamily="18" charset="0"/>
              </a:rPr>
            </a:br>
            <a:endParaRPr lang="en-US" sz="1800" dirty="0">
              <a:effectLst/>
              <a:latin typeface="Times New Roman" panose="02020603050405020304" pitchFamily="18" charset="0"/>
              <a:ea typeface="Times New Roman" panose="02020603050405020304" pitchFamily="18" charset="0"/>
            </a:endParaRPr>
          </a:p>
          <a:p>
            <a:r>
              <a:rPr lang="en-AU" sz="1800" dirty="0">
                <a:effectLst/>
                <a:latin typeface="Times New Roman" panose="02020603050405020304" pitchFamily="18" charset="0"/>
                <a:ea typeface="Times New Roman" panose="02020603050405020304" pitchFamily="18" charset="0"/>
              </a:rPr>
              <a:t>[2] M. Burch, “Visual analysis of eye movements during game play,” </a:t>
            </a:r>
            <a:r>
              <a:rPr lang="en-AU" sz="1800" i="1" dirty="0">
                <a:effectLst/>
                <a:latin typeface="Times New Roman" panose="02020603050405020304" pitchFamily="18" charset="0"/>
                <a:ea typeface="Times New Roman" panose="02020603050405020304" pitchFamily="18" charset="0"/>
              </a:rPr>
              <a:t>Research Gate</a:t>
            </a:r>
            <a:r>
              <a:rPr lang="en-AU" sz="1800" dirty="0">
                <a:effectLst/>
                <a:latin typeface="Times New Roman" panose="02020603050405020304" pitchFamily="18" charset="0"/>
                <a:ea typeface="Times New Roman" panose="02020603050405020304" pitchFamily="18" charset="0"/>
              </a:rPr>
              <a:t>. [Online]. Available: 	https://www.researchgate.net/publication/340535842_Visual_Analysis_of_Eye_Movements_During_G	</a:t>
            </a:r>
            <a:r>
              <a:rPr lang="en-AU" sz="1800" dirty="0" err="1">
                <a:effectLst/>
                <a:latin typeface="Times New Roman" panose="02020603050405020304" pitchFamily="18" charset="0"/>
                <a:ea typeface="Times New Roman" panose="02020603050405020304" pitchFamily="18" charset="0"/>
              </a:rPr>
              <a:t>ame_Play</a:t>
            </a:r>
            <a:r>
              <a:rPr lang="en-AU" sz="1800" dirty="0">
                <a:effectLst/>
                <a:latin typeface="Times New Roman" panose="02020603050405020304" pitchFamily="18" charset="0"/>
                <a:ea typeface="Times New Roman" panose="02020603050405020304" pitchFamily="18" charset="0"/>
              </a:rPr>
              <a:t>. [Accessed: 16-Oct-2021]. </a:t>
            </a:r>
            <a:br>
              <a:rPr lang="en-AU" sz="1800" dirty="0">
                <a:effectLst/>
                <a:latin typeface="Times New Roman" panose="02020603050405020304" pitchFamily="18" charset="0"/>
                <a:ea typeface="Times New Roman" panose="02020603050405020304" pitchFamily="18" charset="0"/>
              </a:rPr>
            </a:br>
            <a:endParaRPr lang="en-US" sz="1800" dirty="0">
              <a:effectLst/>
              <a:latin typeface="Times New Roman" panose="02020603050405020304" pitchFamily="18" charset="0"/>
              <a:ea typeface="Times New Roman" panose="02020603050405020304" pitchFamily="18" charset="0"/>
            </a:endParaRPr>
          </a:p>
          <a:p>
            <a:r>
              <a:rPr lang="en-AU" sz="1800" dirty="0">
                <a:effectLst/>
                <a:latin typeface="Times New Roman" panose="02020603050405020304" pitchFamily="18" charset="0"/>
                <a:ea typeface="Times New Roman" panose="02020603050405020304" pitchFamily="18" charset="0"/>
              </a:rPr>
              <a:t>[3] P. </a:t>
            </a:r>
            <a:r>
              <a:rPr lang="en-AU" sz="1800" i="1" dirty="0">
                <a:effectLst/>
                <a:latin typeface="Times New Roman" panose="02020603050405020304" pitchFamily="18" charset="0"/>
                <a:ea typeface="Times New Roman" panose="02020603050405020304" pitchFamily="18" charset="0"/>
              </a:rPr>
              <a:t>Taylor, V. Francis</a:t>
            </a:r>
            <a:r>
              <a:rPr lang="en-AU" sz="1800" dirty="0">
                <a:effectLst/>
                <a:latin typeface="Times New Roman" panose="02020603050405020304" pitchFamily="18" charset="0"/>
                <a:ea typeface="Times New Roman" panose="02020603050405020304" pitchFamily="18" charset="0"/>
              </a:rPr>
              <a:t> “A time delay neural network model for simulating eye gaze data,” </a:t>
            </a:r>
            <a:r>
              <a:rPr lang="en-AU" sz="1800" i="1" dirty="0">
                <a:effectLst/>
                <a:latin typeface="Times New Roman" panose="02020603050405020304" pitchFamily="18" charset="0"/>
                <a:ea typeface="Times New Roman" panose="02020603050405020304" pitchFamily="18" charset="0"/>
              </a:rPr>
              <a:t>Taylor &amp; 	Francis</a:t>
            </a:r>
            <a:r>
              <a:rPr lang="en-AU" sz="1800" dirty="0">
                <a:effectLst/>
                <a:latin typeface="Times New Roman" panose="02020603050405020304" pitchFamily="18" charset="0"/>
                <a:ea typeface="Times New Roman" panose="02020603050405020304" pitchFamily="18" charset="0"/>
              </a:rPr>
              <a:t>. Available: https://www.tandfonline.com/doi/abs/10.1080/0952813X.2010.506298. [Accessed: 	30-Sep-2021]. </a:t>
            </a:r>
          </a:p>
          <a:p>
            <a:endParaRPr lang="en-AU" dirty="0"/>
          </a:p>
        </p:txBody>
      </p:sp>
    </p:spTree>
    <p:extLst>
      <p:ext uri="{BB962C8B-B14F-4D97-AF65-F5344CB8AC3E}">
        <p14:creationId xmlns:p14="http://schemas.microsoft.com/office/powerpoint/2010/main" val="3493834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dirty="0"/>
              <a:t>Introduction</a:t>
            </a:r>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sp>
        <p:nvSpPr>
          <p:cNvPr id="37" name="TextBox 36">
            <a:extLst>
              <a:ext uri="{FF2B5EF4-FFF2-40B4-BE49-F238E27FC236}">
                <a16:creationId xmlns:a16="http://schemas.microsoft.com/office/drawing/2014/main" id="{EA44893E-04F5-4E2D-ADF6-5A320C546D0D}"/>
              </a:ext>
            </a:extLst>
          </p:cNvPr>
          <p:cNvSpPr txBox="1"/>
          <p:nvPr/>
        </p:nvSpPr>
        <p:spPr>
          <a:xfrm>
            <a:off x="8321580" y="1699363"/>
            <a:ext cx="2023135" cy="923330"/>
          </a:xfrm>
          <a:prstGeom prst="rect">
            <a:avLst/>
          </a:prstGeom>
          <a:noFill/>
        </p:spPr>
        <p:txBody>
          <a:bodyPr wrap="square">
            <a:spAutoFit/>
          </a:bodyPr>
          <a:lstStyle/>
          <a:p>
            <a:pPr marL="457200" algn="just"/>
            <a:r>
              <a:rPr lang="en-US" sz="1800" dirty="0" err="1">
                <a:effectLst/>
                <a:ea typeface="Times New Roman" panose="02020603050405020304" pitchFamily="18" charset="0"/>
              </a:rPr>
              <a:t>Vive</a:t>
            </a:r>
            <a:r>
              <a:rPr lang="en-US" sz="1800" dirty="0">
                <a:effectLst/>
                <a:ea typeface="Times New Roman" panose="02020603050405020304" pitchFamily="18" charset="0"/>
              </a:rPr>
              <a:t> Eye Pro</a:t>
            </a:r>
          </a:p>
          <a:p>
            <a:pPr marL="457200" algn="just"/>
            <a:endParaRPr lang="en-US" dirty="0">
              <a:ea typeface="Times New Roman" panose="02020603050405020304" pitchFamily="18" charset="0"/>
            </a:endParaRPr>
          </a:p>
          <a:p>
            <a:pPr marL="457200" algn="just"/>
            <a:endParaRPr lang="en-AU" sz="1800" dirty="0">
              <a:effectLst/>
              <a:ea typeface="Times New Roman" panose="02020603050405020304" pitchFamily="18" charset="0"/>
            </a:endParaRPr>
          </a:p>
        </p:txBody>
      </p:sp>
      <p:pic>
        <p:nvPicPr>
          <p:cNvPr id="25" name="Picture 24" descr="A picture containing icon&#10;&#10;Description automatically generated">
            <a:extLst>
              <a:ext uri="{FF2B5EF4-FFF2-40B4-BE49-F238E27FC236}">
                <a16:creationId xmlns:a16="http://schemas.microsoft.com/office/drawing/2014/main" id="{55A3AFC6-72D0-4923-9F38-61BF069AF9FD}"/>
              </a:ext>
            </a:extLst>
          </p:cNvPr>
          <p:cNvPicPr>
            <a:picLocks noChangeAspect="1"/>
          </p:cNvPicPr>
          <p:nvPr/>
        </p:nvPicPr>
        <p:blipFill>
          <a:blip r:embed="rId5"/>
          <a:stretch>
            <a:fillRect/>
          </a:stretch>
        </p:blipFill>
        <p:spPr>
          <a:xfrm>
            <a:off x="7239786" y="2317059"/>
            <a:ext cx="4319004" cy="2953685"/>
          </a:xfrm>
          <a:prstGeom prst="rect">
            <a:avLst/>
          </a:prstGeom>
        </p:spPr>
      </p:pic>
      <p:pic>
        <p:nvPicPr>
          <p:cNvPr id="27" name="Picture 26" descr="Two boys sitting at a table&#10;&#10;Description automatically generated with medium confidence">
            <a:extLst>
              <a:ext uri="{FF2B5EF4-FFF2-40B4-BE49-F238E27FC236}">
                <a16:creationId xmlns:a16="http://schemas.microsoft.com/office/drawing/2014/main" id="{247CFEAB-5AA0-4F17-829E-6CF3B34502CD}"/>
              </a:ext>
            </a:extLst>
          </p:cNvPr>
          <p:cNvPicPr>
            <a:picLocks noChangeAspect="1"/>
          </p:cNvPicPr>
          <p:nvPr/>
        </p:nvPicPr>
        <p:blipFill>
          <a:blip r:embed="rId6"/>
          <a:stretch>
            <a:fillRect/>
          </a:stretch>
        </p:blipFill>
        <p:spPr>
          <a:xfrm>
            <a:off x="1530501" y="2122184"/>
            <a:ext cx="4604385" cy="3752850"/>
          </a:xfrm>
          <a:prstGeom prst="rect">
            <a:avLst/>
          </a:prstGeom>
        </p:spPr>
      </p:pic>
      <p:cxnSp>
        <p:nvCxnSpPr>
          <p:cNvPr id="28" name="Straight Connector 27">
            <a:extLst>
              <a:ext uri="{FF2B5EF4-FFF2-40B4-BE49-F238E27FC236}">
                <a16:creationId xmlns:a16="http://schemas.microsoft.com/office/drawing/2014/main" id="{924A262B-F37F-481B-AE4D-922E4635A93D}"/>
              </a:ext>
            </a:extLst>
          </p:cNvPr>
          <p:cNvCxnSpPr>
            <a:cxnSpLocks/>
          </p:cNvCxnSpPr>
          <p:nvPr/>
        </p:nvCxnSpPr>
        <p:spPr>
          <a:xfrm flipV="1">
            <a:off x="2865982" y="3234441"/>
            <a:ext cx="1706018" cy="148071"/>
          </a:xfrm>
          <a:prstGeom prst="line">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C9129752-54D7-48ED-BD00-35778069D2FB}"/>
              </a:ext>
            </a:extLst>
          </p:cNvPr>
          <p:cNvCxnSpPr>
            <a:cxnSpLocks/>
          </p:cNvCxnSpPr>
          <p:nvPr/>
        </p:nvCxnSpPr>
        <p:spPr>
          <a:xfrm flipH="1">
            <a:off x="3581400" y="3244834"/>
            <a:ext cx="1021859" cy="951632"/>
          </a:xfrm>
          <a:prstGeom prst="line">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7272F1AB-921F-4366-B586-AAE5BC941293}"/>
              </a:ext>
            </a:extLst>
          </p:cNvPr>
          <p:cNvSpPr txBox="1"/>
          <p:nvPr/>
        </p:nvSpPr>
        <p:spPr>
          <a:xfrm>
            <a:off x="1530501" y="1690688"/>
            <a:ext cx="4604385" cy="923330"/>
          </a:xfrm>
          <a:prstGeom prst="rect">
            <a:avLst/>
          </a:prstGeom>
          <a:noFill/>
        </p:spPr>
        <p:txBody>
          <a:bodyPr wrap="square">
            <a:spAutoFit/>
          </a:bodyPr>
          <a:lstStyle/>
          <a:p>
            <a:pPr algn="ctr"/>
            <a:r>
              <a:rPr lang="en-US" sz="1800" dirty="0">
                <a:effectLst/>
                <a:ea typeface="Times New Roman" panose="02020603050405020304" pitchFamily="18" charset="0"/>
              </a:rPr>
              <a:t>Eye-Gaze VR Simulation</a:t>
            </a:r>
          </a:p>
          <a:p>
            <a:pPr marL="457200" algn="just"/>
            <a:endParaRPr lang="en-US" dirty="0">
              <a:ea typeface="Times New Roman" panose="02020603050405020304" pitchFamily="18" charset="0"/>
            </a:endParaRPr>
          </a:p>
          <a:p>
            <a:pPr marL="457200" algn="just"/>
            <a:endParaRPr lang="en-AU" sz="1800" dirty="0">
              <a:effectLst/>
              <a:ea typeface="Times New Roman" panose="02020603050405020304" pitchFamily="18" charset="0"/>
            </a:endParaRPr>
          </a:p>
        </p:txBody>
      </p:sp>
    </p:spTree>
    <p:extLst>
      <p:ext uri="{BB962C8B-B14F-4D97-AF65-F5344CB8AC3E}">
        <p14:creationId xmlns:p14="http://schemas.microsoft.com/office/powerpoint/2010/main" val="1250458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dirty="0"/>
              <a:t>Research Questions</a:t>
            </a:r>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sp>
        <p:nvSpPr>
          <p:cNvPr id="29" name="TextBox 28">
            <a:extLst>
              <a:ext uri="{FF2B5EF4-FFF2-40B4-BE49-F238E27FC236}">
                <a16:creationId xmlns:a16="http://schemas.microsoft.com/office/drawing/2014/main" id="{127B9552-CA9D-40BC-B1B9-D3211D25713D}"/>
              </a:ext>
            </a:extLst>
          </p:cNvPr>
          <p:cNvSpPr txBox="1"/>
          <p:nvPr/>
        </p:nvSpPr>
        <p:spPr>
          <a:xfrm>
            <a:off x="1115036" y="1690688"/>
            <a:ext cx="6477256" cy="3139321"/>
          </a:xfrm>
          <a:prstGeom prst="rect">
            <a:avLst/>
          </a:prstGeom>
          <a:noFill/>
        </p:spPr>
        <p:txBody>
          <a:bodyPr wrap="square">
            <a:spAutoFit/>
          </a:bodyPr>
          <a:lstStyle/>
          <a:p>
            <a:pPr marL="457200"/>
            <a:r>
              <a:rPr lang="en-US" sz="1800" b="1" dirty="0">
                <a:effectLst/>
                <a:ea typeface="Times New Roman" panose="02020603050405020304" pitchFamily="18" charset="0"/>
              </a:rPr>
              <a:t>Research question 1</a:t>
            </a:r>
            <a:br>
              <a:rPr lang="en-US" sz="1800" b="1" dirty="0">
                <a:effectLst/>
                <a:ea typeface="Times New Roman" panose="02020603050405020304" pitchFamily="18" charset="0"/>
              </a:rPr>
            </a:br>
            <a:r>
              <a:rPr lang="en-US" sz="1800" b="1" dirty="0">
                <a:effectLst/>
                <a:ea typeface="Times New Roman" panose="02020603050405020304" pitchFamily="18" charset="0"/>
              </a:rPr>
              <a:t>	</a:t>
            </a:r>
            <a:r>
              <a:rPr lang="en-US" sz="1800" dirty="0">
                <a:effectLst/>
                <a:ea typeface="Times New Roman" panose="02020603050405020304" pitchFamily="18" charset="0"/>
              </a:rPr>
              <a:t>What kind of eye gaze patterns and behaviors are shown 	during avatar-based human-to-human interaction in VR?</a:t>
            </a:r>
          </a:p>
          <a:p>
            <a:pPr marL="457200"/>
            <a:endParaRPr lang="en-AU" sz="1800" dirty="0">
              <a:effectLst/>
              <a:ea typeface="Times New Roman" panose="02020603050405020304" pitchFamily="18" charset="0"/>
            </a:endParaRPr>
          </a:p>
          <a:p>
            <a:pPr marL="457200"/>
            <a:r>
              <a:rPr lang="en-US" sz="1800" b="1" dirty="0">
                <a:effectLst/>
                <a:ea typeface="Times New Roman" panose="02020603050405020304" pitchFamily="18" charset="0"/>
              </a:rPr>
              <a:t>Research question 2</a:t>
            </a:r>
            <a:br>
              <a:rPr lang="en-US" sz="1800" b="1" dirty="0">
                <a:effectLst/>
                <a:ea typeface="Times New Roman" panose="02020603050405020304" pitchFamily="18" charset="0"/>
              </a:rPr>
            </a:br>
            <a:r>
              <a:rPr lang="en-US" sz="1800" b="1" dirty="0">
                <a:effectLst/>
                <a:ea typeface="Times New Roman" panose="02020603050405020304" pitchFamily="18" charset="0"/>
              </a:rPr>
              <a:t>	</a:t>
            </a:r>
            <a:r>
              <a:rPr lang="en-US" sz="1800" dirty="0">
                <a:effectLst/>
                <a:ea typeface="Times New Roman" panose="02020603050405020304" pitchFamily="18" charset="0"/>
              </a:rPr>
              <a:t>What effect does social eye-gaze have in virtual reality, 	does it make players feel a sense of connection?</a:t>
            </a:r>
          </a:p>
          <a:p>
            <a:pPr marL="457200"/>
            <a:endParaRPr lang="en-AU" sz="1800" dirty="0">
              <a:effectLst/>
              <a:ea typeface="Times New Roman" panose="02020603050405020304" pitchFamily="18" charset="0"/>
            </a:endParaRPr>
          </a:p>
          <a:p>
            <a:pPr marL="457200"/>
            <a:r>
              <a:rPr lang="en-US" sz="1800" b="1" dirty="0">
                <a:effectLst/>
                <a:ea typeface="Times New Roman" panose="02020603050405020304" pitchFamily="18" charset="0"/>
              </a:rPr>
              <a:t>Research question 3</a:t>
            </a:r>
            <a:br>
              <a:rPr lang="en-US" sz="1800" b="1" dirty="0">
                <a:effectLst/>
                <a:ea typeface="Times New Roman" panose="02020603050405020304" pitchFamily="18" charset="0"/>
              </a:rPr>
            </a:br>
            <a:r>
              <a:rPr lang="en-US" sz="1800" b="1" dirty="0">
                <a:effectLst/>
                <a:ea typeface="Times New Roman" panose="02020603050405020304" pitchFamily="18" charset="0"/>
              </a:rPr>
              <a:t>	</a:t>
            </a:r>
            <a:r>
              <a:rPr lang="en-US" sz="1800" dirty="0">
                <a:effectLst/>
                <a:ea typeface="Times New Roman" panose="02020603050405020304" pitchFamily="18" charset="0"/>
              </a:rPr>
              <a:t>Can the patterns and behaviors found in research 	question 1 be simulated with an agent in VR?</a:t>
            </a:r>
            <a:endParaRPr lang="en-AU" sz="1800" dirty="0">
              <a:effectLst/>
              <a:ea typeface="Times New Roman" panose="02020603050405020304" pitchFamily="18" charset="0"/>
            </a:endParaRPr>
          </a:p>
        </p:txBody>
      </p:sp>
      <p:pic>
        <p:nvPicPr>
          <p:cNvPr id="25" name="Graphic 24" descr="Help with solid fill">
            <a:extLst>
              <a:ext uri="{FF2B5EF4-FFF2-40B4-BE49-F238E27FC236}">
                <a16:creationId xmlns:a16="http://schemas.microsoft.com/office/drawing/2014/main" id="{67D9B63F-D015-490A-9672-A871C4F7B3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62555" y="1951754"/>
            <a:ext cx="2954491" cy="2954491"/>
          </a:xfrm>
          <a:prstGeom prst="rect">
            <a:avLst/>
          </a:prstGeom>
        </p:spPr>
      </p:pic>
      <p:sp>
        <p:nvSpPr>
          <p:cNvPr id="26" name="TextBox 25">
            <a:extLst>
              <a:ext uri="{FF2B5EF4-FFF2-40B4-BE49-F238E27FC236}">
                <a16:creationId xmlns:a16="http://schemas.microsoft.com/office/drawing/2014/main" id="{04B1B9E1-8F86-48DD-BD1A-FD5CA42A4BE9}"/>
              </a:ext>
            </a:extLst>
          </p:cNvPr>
          <p:cNvSpPr txBox="1"/>
          <p:nvPr/>
        </p:nvSpPr>
        <p:spPr>
          <a:xfrm>
            <a:off x="1115035" y="180459"/>
            <a:ext cx="8287583" cy="369332"/>
          </a:xfrm>
          <a:prstGeom prst="rect">
            <a:avLst/>
          </a:prstGeom>
          <a:noFill/>
        </p:spPr>
        <p:txBody>
          <a:bodyPr wrap="square">
            <a:spAutoFit/>
          </a:bodyPr>
          <a:lstStyle/>
          <a:p>
            <a:r>
              <a:rPr lang="en-AU" sz="1800" b="1" dirty="0">
                <a:effectLst/>
                <a:latin typeface="+mj-lt"/>
                <a:ea typeface="Times New Roman" panose="02020603050405020304" pitchFamily="18" charset="0"/>
              </a:rPr>
              <a:t>INTRODUCTION</a:t>
            </a:r>
            <a:endParaRPr lang="en-AU"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317191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a:t>Background Research Areas</a:t>
            </a:r>
            <a:endParaRPr lang="en-AU" dirty="0"/>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graphicFrame>
        <p:nvGraphicFramePr>
          <p:cNvPr id="31" name="TextBox 29">
            <a:extLst>
              <a:ext uri="{FF2B5EF4-FFF2-40B4-BE49-F238E27FC236}">
                <a16:creationId xmlns:a16="http://schemas.microsoft.com/office/drawing/2014/main" id="{C260B027-C7DD-430F-A265-C5B2D9CED050}"/>
              </a:ext>
            </a:extLst>
          </p:cNvPr>
          <p:cNvGraphicFramePr/>
          <p:nvPr>
            <p:extLst>
              <p:ext uri="{D42A27DB-BD31-4B8C-83A1-F6EECF244321}">
                <p14:modId xmlns:p14="http://schemas.microsoft.com/office/powerpoint/2010/main" val="3179141635"/>
              </p:ext>
            </p:extLst>
          </p:nvPr>
        </p:nvGraphicFramePr>
        <p:xfrm>
          <a:off x="2050472" y="1884219"/>
          <a:ext cx="8091055" cy="44904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3" name="TextBox 32">
            <a:extLst>
              <a:ext uri="{FF2B5EF4-FFF2-40B4-BE49-F238E27FC236}">
                <a16:creationId xmlns:a16="http://schemas.microsoft.com/office/drawing/2014/main" id="{5FB57F09-D0B6-425C-BB72-4FB126B814E1}"/>
              </a:ext>
            </a:extLst>
          </p:cNvPr>
          <p:cNvSpPr txBox="1"/>
          <p:nvPr/>
        </p:nvSpPr>
        <p:spPr>
          <a:xfrm>
            <a:off x="1115035" y="180459"/>
            <a:ext cx="8287583" cy="369332"/>
          </a:xfrm>
          <a:prstGeom prst="rect">
            <a:avLst/>
          </a:prstGeom>
          <a:noFill/>
        </p:spPr>
        <p:txBody>
          <a:bodyPr wrap="square">
            <a:spAutoFit/>
          </a:bodyPr>
          <a:lstStyle/>
          <a:p>
            <a:r>
              <a:rPr lang="en-AU" sz="1800" b="1" dirty="0">
                <a:effectLst/>
                <a:latin typeface="+mj-lt"/>
                <a:ea typeface="Times New Roman" panose="02020603050405020304" pitchFamily="18" charset="0"/>
              </a:rPr>
              <a:t>INTRODUCTION</a:t>
            </a:r>
            <a:endParaRPr lang="en-AU"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1756700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dirty="0"/>
              <a:t>Eye-Gaze During Conversation</a:t>
            </a:r>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pic>
        <p:nvPicPr>
          <p:cNvPr id="25" name="Picture 24" descr="A screenshot of a computer&#10;&#10;Description automatically generated with low confidence">
            <a:extLst>
              <a:ext uri="{FF2B5EF4-FFF2-40B4-BE49-F238E27FC236}">
                <a16:creationId xmlns:a16="http://schemas.microsoft.com/office/drawing/2014/main" id="{5282D5FE-2667-4955-9EFD-D7A5E1895F5F}"/>
              </a:ext>
            </a:extLst>
          </p:cNvPr>
          <p:cNvPicPr>
            <a:picLocks noChangeAspect="1"/>
          </p:cNvPicPr>
          <p:nvPr/>
        </p:nvPicPr>
        <p:blipFill>
          <a:blip r:embed="rId5"/>
          <a:stretch>
            <a:fillRect/>
          </a:stretch>
        </p:blipFill>
        <p:spPr>
          <a:xfrm>
            <a:off x="1233054" y="1903615"/>
            <a:ext cx="9725891" cy="3882044"/>
          </a:xfrm>
          <a:prstGeom prst="rect">
            <a:avLst/>
          </a:prstGeom>
        </p:spPr>
      </p:pic>
      <p:sp>
        <p:nvSpPr>
          <p:cNvPr id="27" name="TextBox 26">
            <a:extLst>
              <a:ext uri="{FF2B5EF4-FFF2-40B4-BE49-F238E27FC236}">
                <a16:creationId xmlns:a16="http://schemas.microsoft.com/office/drawing/2014/main" id="{5191A067-5A0A-4072-AC0A-67017E5E3B4A}"/>
              </a:ext>
            </a:extLst>
          </p:cNvPr>
          <p:cNvSpPr txBox="1"/>
          <p:nvPr/>
        </p:nvSpPr>
        <p:spPr>
          <a:xfrm>
            <a:off x="1115035" y="180459"/>
            <a:ext cx="8287583" cy="369332"/>
          </a:xfrm>
          <a:prstGeom prst="rect">
            <a:avLst/>
          </a:prstGeom>
          <a:noFill/>
        </p:spPr>
        <p:txBody>
          <a:bodyPr wrap="square">
            <a:spAutoFit/>
          </a:bodyPr>
          <a:lstStyle/>
          <a:p>
            <a:r>
              <a:rPr lang="en-AU" sz="1800" b="1" dirty="0">
                <a:effectLst/>
                <a:latin typeface="+mj-lt"/>
                <a:ea typeface="Times New Roman" panose="02020603050405020304" pitchFamily="18" charset="0"/>
              </a:rPr>
              <a:t>HUMAN EYE-GAZE PATTERNS</a:t>
            </a:r>
            <a:endParaRPr lang="en-AU" sz="1800" dirty="0">
              <a:effectLst/>
              <a:latin typeface="+mj-lt"/>
              <a:ea typeface="Times New Roman" panose="02020603050405020304" pitchFamily="18" charset="0"/>
            </a:endParaRPr>
          </a:p>
        </p:txBody>
      </p:sp>
      <p:sp>
        <p:nvSpPr>
          <p:cNvPr id="28" name="TextBox 27">
            <a:extLst>
              <a:ext uri="{FF2B5EF4-FFF2-40B4-BE49-F238E27FC236}">
                <a16:creationId xmlns:a16="http://schemas.microsoft.com/office/drawing/2014/main" id="{5BA4A778-3C5B-4EA5-8B5B-7B9D39F87A07}"/>
              </a:ext>
            </a:extLst>
          </p:cNvPr>
          <p:cNvSpPr txBox="1"/>
          <p:nvPr/>
        </p:nvSpPr>
        <p:spPr>
          <a:xfrm>
            <a:off x="1233054" y="5785659"/>
            <a:ext cx="9725891" cy="369332"/>
          </a:xfrm>
          <a:prstGeom prst="rect">
            <a:avLst/>
          </a:prstGeom>
          <a:noFill/>
        </p:spPr>
        <p:txBody>
          <a:bodyPr wrap="square">
            <a:spAutoFit/>
          </a:bodyPr>
          <a:lstStyle/>
          <a:p>
            <a:pPr algn="ctr">
              <a:spcAft>
                <a:spcPts val="1000"/>
              </a:spcAft>
            </a:pPr>
            <a:r>
              <a:rPr lang="en-US" sz="1800" i="1" dirty="0">
                <a:effectLst/>
                <a:latin typeface="Times New Roman" panose="02020603050405020304" pitchFamily="18" charset="0"/>
                <a:ea typeface="Times New Roman" panose="02020603050405020304" pitchFamily="18" charset="0"/>
              </a:rPr>
              <a:t>Figure 1 - Differences in gazing behavior on the face during conversation [1].</a:t>
            </a:r>
            <a:endParaRPr lang="en-AU" sz="1800" i="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4969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dirty="0"/>
              <a:t>Eye-Gaze During Gameplay</a:t>
            </a:r>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sp>
        <p:nvSpPr>
          <p:cNvPr id="27" name="TextBox 26">
            <a:extLst>
              <a:ext uri="{FF2B5EF4-FFF2-40B4-BE49-F238E27FC236}">
                <a16:creationId xmlns:a16="http://schemas.microsoft.com/office/drawing/2014/main" id="{5191A067-5A0A-4072-AC0A-67017E5E3B4A}"/>
              </a:ext>
            </a:extLst>
          </p:cNvPr>
          <p:cNvSpPr txBox="1"/>
          <p:nvPr/>
        </p:nvSpPr>
        <p:spPr>
          <a:xfrm>
            <a:off x="1115035" y="180459"/>
            <a:ext cx="8287583" cy="369332"/>
          </a:xfrm>
          <a:prstGeom prst="rect">
            <a:avLst/>
          </a:prstGeom>
          <a:noFill/>
        </p:spPr>
        <p:txBody>
          <a:bodyPr wrap="square">
            <a:spAutoFit/>
          </a:bodyPr>
          <a:lstStyle/>
          <a:p>
            <a:r>
              <a:rPr lang="en-AU" sz="1800" b="1" dirty="0">
                <a:effectLst/>
                <a:latin typeface="+mj-lt"/>
                <a:ea typeface="Times New Roman" panose="02020603050405020304" pitchFamily="18" charset="0"/>
              </a:rPr>
              <a:t>HUMAN EYE-GAZE PATTERNS</a:t>
            </a:r>
            <a:endParaRPr lang="en-AU" sz="1800" dirty="0">
              <a:effectLst/>
              <a:latin typeface="+mj-lt"/>
              <a:ea typeface="Times New Roman" panose="02020603050405020304" pitchFamily="18" charset="0"/>
            </a:endParaRPr>
          </a:p>
        </p:txBody>
      </p:sp>
      <p:pic>
        <p:nvPicPr>
          <p:cNvPr id="26" name="Picture 25" descr="A picture containing text, person, indoor&#10;&#10;Description automatically generated">
            <a:extLst>
              <a:ext uri="{FF2B5EF4-FFF2-40B4-BE49-F238E27FC236}">
                <a16:creationId xmlns:a16="http://schemas.microsoft.com/office/drawing/2014/main" id="{D0C8B03B-76B2-4590-9E19-848475520D4E}"/>
              </a:ext>
            </a:extLst>
          </p:cNvPr>
          <p:cNvPicPr>
            <a:picLocks noChangeAspect="1"/>
          </p:cNvPicPr>
          <p:nvPr/>
        </p:nvPicPr>
        <p:blipFill>
          <a:blip r:embed="rId5"/>
          <a:stretch>
            <a:fillRect/>
          </a:stretch>
        </p:blipFill>
        <p:spPr>
          <a:xfrm>
            <a:off x="2047875" y="1875354"/>
            <a:ext cx="8096250" cy="4191000"/>
          </a:xfrm>
          <a:prstGeom prst="rect">
            <a:avLst/>
          </a:prstGeom>
        </p:spPr>
      </p:pic>
      <p:sp>
        <p:nvSpPr>
          <p:cNvPr id="28" name="TextBox 27">
            <a:extLst>
              <a:ext uri="{FF2B5EF4-FFF2-40B4-BE49-F238E27FC236}">
                <a16:creationId xmlns:a16="http://schemas.microsoft.com/office/drawing/2014/main" id="{6D0C310B-CCC0-49CC-B58A-174B828B0289}"/>
              </a:ext>
            </a:extLst>
          </p:cNvPr>
          <p:cNvSpPr txBox="1"/>
          <p:nvPr/>
        </p:nvSpPr>
        <p:spPr>
          <a:xfrm>
            <a:off x="2047874" y="6123543"/>
            <a:ext cx="8096249" cy="369332"/>
          </a:xfrm>
          <a:prstGeom prst="rect">
            <a:avLst/>
          </a:prstGeom>
          <a:noFill/>
        </p:spPr>
        <p:txBody>
          <a:bodyPr wrap="square">
            <a:spAutoFit/>
          </a:bodyPr>
          <a:lstStyle/>
          <a:p>
            <a:pPr marL="457200" algn="ctr">
              <a:spcAft>
                <a:spcPts val="1000"/>
              </a:spcAft>
            </a:pPr>
            <a:r>
              <a:rPr lang="en-US" sz="1800" i="1" dirty="0">
                <a:effectLst/>
                <a:latin typeface="Times New Roman" panose="02020603050405020304" pitchFamily="18" charset="0"/>
                <a:ea typeface="Times New Roman" panose="02020603050405020304" pitchFamily="18" charset="0"/>
              </a:rPr>
              <a:t>Figure 2 - Scarf plots of individual participants following the UNO game. [2]</a:t>
            </a:r>
            <a:endParaRPr lang="en-AU" sz="1800" i="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7370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noAutofit/>
          </a:bodyPr>
          <a:lstStyle/>
          <a:p>
            <a:r>
              <a:rPr lang="en-US" sz="3800" dirty="0"/>
              <a:t>Virtual Avatar Eye Gaze and Patterns Simulation</a:t>
            </a:r>
            <a:endParaRPr lang="en-AU" sz="3800" dirty="0"/>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sp>
        <p:nvSpPr>
          <p:cNvPr id="27" name="TextBox 26">
            <a:extLst>
              <a:ext uri="{FF2B5EF4-FFF2-40B4-BE49-F238E27FC236}">
                <a16:creationId xmlns:a16="http://schemas.microsoft.com/office/drawing/2014/main" id="{5191A067-5A0A-4072-AC0A-67017E5E3B4A}"/>
              </a:ext>
            </a:extLst>
          </p:cNvPr>
          <p:cNvSpPr txBox="1"/>
          <p:nvPr/>
        </p:nvSpPr>
        <p:spPr>
          <a:xfrm>
            <a:off x="1115035" y="180459"/>
            <a:ext cx="8287583" cy="369332"/>
          </a:xfrm>
          <a:prstGeom prst="rect">
            <a:avLst/>
          </a:prstGeom>
          <a:noFill/>
        </p:spPr>
        <p:txBody>
          <a:bodyPr wrap="square">
            <a:spAutoFit/>
          </a:bodyPr>
          <a:lstStyle/>
          <a:p>
            <a:r>
              <a:rPr lang="en-US" b="1" dirty="0">
                <a:latin typeface="+mj-lt"/>
              </a:rPr>
              <a:t>VIRTUAL EYE-TRACKING AND GAZE SIMULATION</a:t>
            </a:r>
            <a:endParaRPr lang="en-AU" b="1" dirty="0">
              <a:latin typeface="+mj-lt"/>
            </a:endParaRPr>
          </a:p>
        </p:txBody>
      </p:sp>
      <p:pic>
        <p:nvPicPr>
          <p:cNvPr id="25" name="Picture 24">
            <a:extLst>
              <a:ext uri="{FF2B5EF4-FFF2-40B4-BE49-F238E27FC236}">
                <a16:creationId xmlns:a16="http://schemas.microsoft.com/office/drawing/2014/main" id="{C6CCCF08-85AF-4394-AC10-5034E13DF7EF}"/>
              </a:ext>
            </a:extLst>
          </p:cNvPr>
          <p:cNvPicPr>
            <a:picLocks noChangeAspect="1"/>
          </p:cNvPicPr>
          <p:nvPr/>
        </p:nvPicPr>
        <p:blipFill>
          <a:blip r:embed="rId5"/>
          <a:stretch>
            <a:fillRect/>
          </a:stretch>
        </p:blipFill>
        <p:spPr>
          <a:xfrm>
            <a:off x="2750812" y="1875354"/>
            <a:ext cx="6690375" cy="4012372"/>
          </a:xfrm>
          <a:prstGeom prst="rect">
            <a:avLst/>
          </a:prstGeom>
        </p:spPr>
      </p:pic>
      <p:sp>
        <p:nvSpPr>
          <p:cNvPr id="32" name="TextBox 31">
            <a:extLst>
              <a:ext uri="{FF2B5EF4-FFF2-40B4-BE49-F238E27FC236}">
                <a16:creationId xmlns:a16="http://schemas.microsoft.com/office/drawing/2014/main" id="{8826F13F-EB03-40B4-8F36-C500EFD3C570}"/>
              </a:ext>
            </a:extLst>
          </p:cNvPr>
          <p:cNvSpPr txBox="1"/>
          <p:nvPr/>
        </p:nvSpPr>
        <p:spPr>
          <a:xfrm>
            <a:off x="2750811" y="5887726"/>
            <a:ext cx="6690375" cy="369332"/>
          </a:xfrm>
          <a:prstGeom prst="rect">
            <a:avLst/>
          </a:prstGeom>
          <a:noFill/>
        </p:spPr>
        <p:txBody>
          <a:bodyPr wrap="square">
            <a:spAutoFit/>
          </a:bodyPr>
          <a:lstStyle/>
          <a:p>
            <a:pPr algn="ctr"/>
            <a:r>
              <a:rPr lang="en-US" i="1" dirty="0">
                <a:latin typeface="Times New Roman" panose="02020603050405020304" pitchFamily="18" charset="0"/>
              </a:rPr>
              <a:t>Figure 3 – Generating eye gaze data showing RoI [3]</a:t>
            </a:r>
            <a:endParaRPr lang="en-AU" i="1" dirty="0">
              <a:latin typeface="Times New Roman" panose="02020603050405020304" pitchFamily="18" charset="0"/>
            </a:endParaRPr>
          </a:p>
        </p:txBody>
      </p:sp>
    </p:spTree>
    <p:extLst>
      <p:ext uri="{BB962C8B-B14F-4D97-AF65-F5344CB8AC3E}">
        <p14:creationId xmlns:p14="http://schemas.microsoft.com/office/powerpoint/2010/main" val="394519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dirty="0"/>
              <a:t>Head, Eye and Arm Animations</a:t>
            </a:r>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sp>
        <p:nvSpPr>
          <p:cNvPr id="27" name="TextBox 26">
            <a:extLst>
              <a:ext uri="{FF2B5EF4-FFF2-40B4-BE49-F238E27FC236}">
                <a16:creationId xmlns:a16="http://schemas.microsoft.com/office/drawing/2014/main" id="{5191A067-5A0A-4072-AC0A-67017E5E3B4A}"/>
              </a:ext>
            </a:extLst>
          </p:cNvPr>
          <p:cNvSpPr txBox="1"/>
          <p:nvPr/>
        </p:nvSpPr>
        <p:spPr>
          <a:xfrm>
            <a:off x="1115035" y="180459"/>
            <a:ext cx="8287583" cy="369332"/>
          </a:xfrm>
          <a:prstGeom prst="rect">
            <a:avLst/>
          </a:prstGeom>
          <a:noFill/>
        </p:spPr>
        <p:txBody>
          <a:bodyPr wrap="square">
            <a:spAutoFit/>
          </a:bodyPr>
          <a:lstStyle/>
          <a:p>
            <a:r>
              <a:rPr lang="en-AU" sz="1800" b="1" dirty="0">
                <a:effectLst/>
                <a:latin typeface="+mj-lt"/>
                <a:ea typeface="Times New Roman" panose="02020603050405020304" pitchFamily="18" charset="0"/>
              </a:rPr>
              <a:t>AVATAR ANIMATION</a:t>
            </a:r>
            <a:endParaRPr lang="en-AU" sz="1800" dirty="0">
              <a:effectLst/>
              <a:latin typeface="+mj-lt"/>
              <a:ea typeface="Times New Roman" panose="02020603050405020304" pitchFamily="18" charset="0"/>
            </a:endParaRPr>
          </a:p>
        </p:txBody>
      </p:sp>
      <p:sp>
        <p:nvSpPr>
          <p:cNvPr id="28" name="TextBox 27">
            <a:extLst>
              <a:ext uri="{FF2B5EF4-FFF2-40B4-BE49-F238E27FC236}">
                <a16:creationId xmlns:a16="http://schemas.microsoft.com/office/drawing/2014/main" id="{6D0C310B-CCC0-49CC-B58A-174B828B0289}"/>
              </a:ext>
            </a:extLst>
          </p:cNvPr>
          <p:cNvSpPr txBox="1"/>
          <p:nvPr/>
        </p:nvSpPr>
        <p:spPr>
          <a:xfrm>
            <a:off x="798965" y="5245357"/>
            <a:ext cx="4980917" cy="369332"/>
          </a:xfrm>
          <a:prstGeom prst="rect">
            <a:avLst/>
          </a:prstGeom>
          <a:noFill/>
        </p:spPr>
        <p:txBody>
          <a:bodyPr wrap="square">
            <a:spAutoFit/>
          </a:bodyPr>
          <a:lstStyle/>
          <a:p>
            <a:pPr algn="ctr">
              <a:spcAft>
                <a:spcPts val="1000"/>
              </a:spcAft>
            </a:pPr>
            <a:r>
              <a:rPr lang="en-US" sz="1800" i="1" dirty="0">
                <a:effectLst/>
                <a:latin typeface="Times New Roman" panose="02020603050405020304" pitchFamily="18" charset="0"/>
                <a:ea typeface="Times New Roman" panose="02020603050405020304" pitchFamily="18" charset="0"/>
              </a:rPr>
              <a:t>Figure 4 – FABRIK Inverse Kinematics in Unity [4]</a:t>
            </a:r>
            <a:endParaRPr lang="en-AU" sz="1800" i="1" dirty="0">
              <a:effectLst/>
              <a:latin typeface="Times New Roman" panose="02020603050405020304" pitchFamily="18" charset="0"/>
              <a:ea typeface="Times New Roman" panose="02020603050405020304" pitchFamily="18" charset="0"/>
            </a:endParaRPr>
          </a:p>
        </p:txBody>
      </p:sp>
      <p:pic>
        <p:nvPicPr>
          <p:cNvPr id="29" name="Picture 28" descr="Chart, radar chart&#10;&#10;Description automatically generated">
            <a:extLst>
              <a:ext uri="{FF2B5EF4-FFF2-40B4-BE49-F238E27FC236}">
                <a16:creationId xmlns:a16="http://schemas.microsoft.com/office/drawing/2014/main" id="{C2270B85-48F7-4B17-84AD-80E6A5BB0E7D}"/>
              </a:ext>
            </a:extLst>
          </p:cNvPr>
          <p:cNvPicPr>
            <a:picLocks noChangeAspect="1"/>
          </p:cNvPicPr>
          <p:nvPr/>
        </p:nvPicPr>
        <p:blipFill>
          <a:blip r:embed="rId5"/>
          <a:stretch>
            <a:fillRect/>
          </a:stretch>
        </p:blipFill>
        <p:spPr>
          <a:xfrm>
            <a:off x="1498724" y="2579535"/>
            <a:ext cx="3581400" cy="2428240"/>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766235FB-B5D7-4191-84D3-7BFD9E7071D2}"/>
              </a:ext>
            </a:extLst>
          </p:cNvPr>
          <p:cNvPicPr>
            <a:picLocks noChangeAspect="1"/>
          </p:cNvPicPr>
          <p:nvPr/>
        </p:nvPicPr>
        <p:blipFill rotWithShape="1">
          <a:blip r:embed="rId6"/>
          <a:srcRect l="2219" t="1" r="1804" b="2275"/>
          <a:stretch/>
        </p:blipFill>
        <p:spPr bwMode="auto">
          <a:xfrm>
            <a:off x="6198755" y="2891497"/>
            <a:ext cx="5502275" cy="1788160"/>
          </a:xfrm>
          <a:prstGeom prst="rect">
            <a:avLst/>
          </a:prstGeom>
          <a:ln>
            <a:noFill/>
          </a:ln>
          <a:extLst>
            <a:ext uri="{53640926-AAD7-44D8-BBD7-CCE9431645EC}">
              <a14:shadowObscured xmlns:a14="http://schemas.microsoft.com/office/drawing/2010/main"/>
            </a:ext>
          </a:extLst>
        </p:spPr>
      </p:pic>
      <p:sp>
        <p:nvSpPr>
          <p:cNvPr id="31" name="TextBox 30">
            <a:extLst>
              <a:ext uri="{FF2B5EF4-FFF2-40B4-BE49-F238E27FC236}">
                <a16:creationId xmlns:a16="http://schemas.microsoft.com/office/drawing/2014/main" id="{401F1DFB-F100-425E-8768-D71A8069BCF7}"/>
              </a:ext>
            </a:extLst>
          </p:cNvPr>
          <p:cNvSpPr txBox="1"/>
          <p:nvPr/>
        </p:nvSpPr>
        <p:spPr>
          <a:xfrm>
            <a:off x="6545426" y="5245357"/>
            <a:ext cx="4879061" cy="369332"/>
          </a:xfrm>
          <a:prstGeom prst="rect">
            <a:avLst/>
          </a:prstGeom>
          <a:noFill/>
        </p:spPr>
        <p:txBody>
          <a:bodyPr wrap="square">
            <a:spAutoFit/>
          </a:bodyPr>
          <a:lstStyle/>
          <a:p>
            <a:pPr algn="ctr"/>
            <a:r>
              <a:rPr lang="en-US" sz="1800" i="1" dirty="0">
                <a:effectLst/>
                <a:latin typeface="Times New Roman" panose="02020603050405020304" pitchFamily="18" charset="0"/>
                <a:ea typeface="Times New Roman" panose="02020603050405020304" pitchFamily="18" charset="0"/>
              </a:rPr>
              <a:t>Figure 5 - Head animation based on eye gaze [5]</a:t>
            </a:r>
            <a:endParaRPr lang="en-AU" sz="1800" i="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08964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51E27"/>
            </a:gs>
            <a:gs pos="100000">
              <a:srgbClr val="0D0E1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D08D-EEA7-41E5-89DD-0EDC2E9DA871}"/>
              </a:ext>
            </a:extLst>
          </p:cNvPr>
          <p:cNvSpPr>
            <a:spLocks noGrp="1"/>
          </p:cNvSpPr>
          <p:nvPr>
            <p:ph type="title"/>
          </p:nvPr>
        </p:nvSpPr>
        <p:spPr>
          <a:xfrm>
            <a:off x="1120000" y="365125"/>
            <a:ext cx="10233800" cy="1325563"/>
          </a:xfrm>
        </p:spPr>
        <p:txBody>
          <a:bodyPr/>
          <a:lstStyle/>
          <a:p>
            <a:r>
              <a:rPr lang="en-AU" dirty="0"/>
              <a:t>Technical Setup Overview</a:t>
            </a:r>
          </a:p>
        </p:txBody>
      </p:sp>
      <p:grpSp>
        <p:nvGrpSpPr>
          <p:cNvPr id="4" name="Group 3">
            <a:extLst>
              <a:ext uri="{FF2B5EF4-FFF2-40B4-BE49-F238E27FC236}">
                <a16:creationId xmlns:a16="http://schemas.microsoft.com/office/drawing/2014/main" id="{5444D0FF-6EE4-4A5B-ABD8-F8A2CFCAF856}"/>
              </a:ext>
            </a:extLst>
          </p:cNvPr>
          <p:cNvGrpSpPr>
            <a:grpSpLocks/>
          </p:cNvGrpSpPr>
          <p:nvPr/>
        </p:nvGrpSpPr>
        <p:grpSpPr bwMode="auto">
          <a:xfrm>
            <a:off x="11215255" y="756126"/>
            <a:ext cx="486410" cy="543560"/>
            <a:chOff x="5996" y="289"/>
            <a:chExt cx="766" cy="856"/>
          </a:xfrm>
        </p:grpSpPr>
        <p:sp>
          <p:nvSpPr>
            <p:cNvPr id="5" name="Freeform 56">
              <a:extLst>
                <a:ext uri="{FF2B5EF4-FFF2-40B4-BE49-F238E27FC236}">
                  <a16:creationId xmlns:a16="http://schemas.microsoft.com/office/drawing/2014/main" id="{497B88F1-BF96-4D33-BFB1-AD4D9BCC03F1}"/>
                </a:ext>
              </a:extLst>
            </p:cNvPr>
            <p:cNvSpPr>
              <a:spLocks/>
            </p:cNvSpPr>
            <p:nvPr/>
          </p:nvSpPr>
          <p:spPr bwMode="auto">
            <a:xfrm>
              <a:off x="6447" y="510"/>
              <a:ext cx="314" cy="442"/>
            </a:xfrm>
            <a:custGeom>
              <a:avLst/>
              <a:gdLst>
                <a:gd name="T0" fmla="+- 0 6762 6448"/>
                <a:gd name="T1" fmla="*/ T0 w 314"/>
                <a:gd name="T2" fmla="+- 0 510 510"/>
                <a:gd name="T3" fmla="*/ 510 h 442"/>
                <a:gd name="T4" fmla="+- 0 6448 6448"/>
                <a:gd name="T5" fmla="*/ T4 w 314"/>
                <a:gd name="T6" fmla="+- 0 692 510"/>
                <a:gd name="T7" fmla="*/ 692 h 442"/>
                <a:gd name="T8" fmla="+- 0 6448 6448"/>
                <a:gd name="T9" fmla="*/ T8 w 314"/>
                <a:gd name="T10" fmla="+- 0 771 510"/>
                <a:gd name="T11" fmla="*/ 771 h 442"/>
                <a:gd name="T12" fmla="+- 0 6518 6448"/>
                <a:gd name="T13" fmla="*/ T12 w 314"/>
                <a:gd name="T14" fmla="+- 0 812 510"/>
                <a:gd name="T15" fmla="*/ 812 h 442"/>
                <a:gd name="T16" fmla="+- 0 6523 6448"/>
                <a:gd name="T17" fmla="*/ T16 w 314"/>
                <a:gd name="T18" fmla="+- 0 812 510"/>
                <a:gd name="T19" fmla="*/ 812 h 442"/>
                <a:gd name="T20" fmla="+- 0 6523 6448"/>
                <a:gd name="T21" fmla="*/ T20 w 314"/>
                <a:gd name="T22" fmla="+- 0 814 510"/>
                <a:gd name="T23" fmla="*/ 814 h 442"/>
                <a:gd name="T24" fmla="+- 0 6762 6448"/>
                <a:gd name="T25" fmla="*/ T24 w 314"/>
                <a:gd name="T26" fmla="+- 0 952 510"/>
                <a:gd name="T27" fmla="*/ 952 h 442"/>
                <a:gd name="T28" fmla="+- 0 6762 6448"/>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314" y="0"/>
                  </a:moveTo>
                  <a:lnTo>
                    <a:pt x="0" y="182"/>
                  </a:lnTo>
                  <a:lnTo>
                    <a:pt x="0" y="261"/>
                  </a:lnTo>
                  <a:lnTo>
                    <a:pt x="70" y="302"/>
                  </a:lnTo>
                  <a:lnTo>
                    <a:pt x="75" y="302"/>
                  </a:lnTo>
                  <a:lnTo>
                    <a:pt x="75" y="304"/>
                  </a:lnTo>
                  <a:lnTo>
                    <a:pt x="314" y="442"/>
                  </a:lnTo>
                  <a:lnTo>
                    <a:pt x="314"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6" name="Freeform 55">
              <a:extLst>
                <a:ext uri="{FF2B5EF4-FFF2-40B4-BE49-F238E27FC236}">
                  <a16:creationId xmlns:a16="http://schemas.microsoft.com/office/drawing/2014/main" id="{D45FA596-57A8-4A94-90CB-234AC5EA2C15}"/>
                </a:ext>
              </a:extLst>
            </p:cNvPr>
            <p:cNvSpPr>
              <a:spLocks/>
            </p:cNvSpPr>
            <p:nvPr/>
          </p:nvSpPr>
          <p:spPr bwMode="auto">
            <a:xfrm>
              <a:off x="5996" y="510"/>
              <a:ext cx="314" cy="442"/>
            </a:xfrm>
            <a:custGeom>
              <a:avLst/>
              <a:gdLst>
                <a:gd name="T0" fmla="+- 0 5997 5997"/>
                <a:gd name="T1" fmla="*/ T0 w 314"/>
                <a:gd name="T2" fmla="+- 0 510 510"/>
                <a:gd name="T3" fmla="*/ 510 h 442"/>
                <a:gd name="T4" fmla="+- 0 5997 5997"/>
                <a:gd name="T5" fmla="*/ T4 w 314"/>
                <a:gd name="T6" fmla="+- 0 952 510"/>
                <a:gd name="T7" fmla="*/ 952 h 442"/>
                <a:gd name="T8" fmla="+- 0 6236 5997"/>
                <a:gd name="T9" fmla="*/ T8 w 314"/>
                <a:gd name="T10" fmla="+- 0 814 510"/>
                <a:gd name="T11" fmla="*/ 814 h 442"/>
                <a:gd name="T12" fmla="+- 0 6235 5997"/>
                <a:gd name="T13" fmla="*/ T12 w 314"/>
                <a:gd name="T14" fmla="+- 0 812 510"/>
                <a:gd name="T15" fmla="*/ 812 h 442"/>
                <a:gd name="T16" fmla="+- 0 6240 5997"/>
                <a:gd name="T17" fmla="*/ T16 w 314"/>
                <a:gd name="T18" fmla="+- 0 812 510"/>
                <a:gd name="T19" fmla="*/ 812 h 442"/>
                <a:gd name="T20" fmla="+- 0 6311 5997"/>
                <a:gd name="T21" fmla="*/ T20 w 314"/>
                <a:gd name="T22" fmla="+- 0 771 510"/>
                <a:gd name="T23" fmla="*/ 771 h 442"/>
                <a:gd name="T24" fmla="+- 0 6311 5997"/>
                <a:gd name="T25" fmla="*/ T24 w 314"/>
                <a:gd name="T26" fmla="+- 0 692 510"/>
                <a:gd name="T27" fmla="*/ 692 h 442"/>
                <a:gd name="T28" fmla="+- 0 5997 5997"/>
                <a:gd name="T29" fmla="*/ T28 w 314"/>
                <a:gd name="T30" fmla="+- 0 510 510"/>
                <a:gd name="T31" fmla="*/ 510 h 442"/>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314" h="442">
                  <a:moveTo>
                    <a:pt x="0" y="0"/>
                  </a:moveTo>
                  <a:lnTo>
                    <a:pt x="0" y="442"/>
                  </a:lnTo>
                  <a:lnTo>
                    <a:pt x="239" y="304"/>
                  </a:lnTo>
                  <a:lnTo>
                    <a:pt x="238" y="302"/>
                  </a:lnTo>
                  <a:lnTo>
                    <a:pt x="243" y="302"/>
                  </a:lnTo>
                  <a:lnTo>
                    <a:pt x="314" y="261"/>
                  </a:lnTo>
                  <a:lnTo>
                    <a:pt x="314" y="182"/>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7" name="Picture 6">
              <a:extLst>
                <a:ext uri="{FF2B5EF4-FFF2-40B4-BE49-F238E27FC236}">
                  <a16:creationId xmlns:a16="http://schemas.microsoft.com/office/drawing/2014/main" id="{43AFFE2C-5A7B-48CA-BE12-CA45120E6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 y="289"/>
              <a:ext cx="7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53">
              <a:extLst>
                <a:ext uri="{FF2B5EF4-FFF2-40B4-BE49-F238E27FC236}">
                  <a16:creationId xmlns:a16="http://schemas.microsoft.com/office/drawing/2014/main" id="{222E648F-BC7D-41AC-82D7-6C76B4C0EBF0}"/>
                </a:ext>
              </a:extLst>
            </p:cNvPr>
            <p:cNvSpPr>
              <a:spLocks/>
            </p:cNvSpPr>
            <p:nvPr/>
          </p:nvSpPr>
          <p:spPr bwMode="auto">
            <a:xfrm>
              <a:off x="6486" y="814"/>
              <a:ext cx="276" cy="292"/>
            </a:xfrm>
            <a:custGeom>
              <a:avLst/>
              <a:gdLst>
                <a:gd name="T0" fmla="+- 0 6523 6486"/>
                <a:gd name="T1" fmla="*/ T0 w 276"/>
                <a:gd name="T2" fmla="+- 0 814 814"/>
                <a:gd name="T3" fmla="*/ 814 h 292"/>
                <a:gd name="T4" fmla="+- 0 6510 6486"/>
                <a:gd name="T5" fmla="*/ T4 w 276"/>
                <a:gd name="T6" fmla="+- 0 873 814"/>
                <a:gd name="T7" fmla="*/ 873 h 292"/>
                <a:gd name="T8" fmla="+- 0 6536 6486"/>
                <a:gd name="T9" fmla="*/ T8 w 276"/>
                <a:gd name="T10" fmla="+- 0 873 814"/>
                <a:gd name="T11" fmla="*/ 873 h 292"/>
                <a:gd name="T12" fmla="+- 0 6536 6486"/>
                <a:gd name="T13" fmla="*/ T12 w 276"/>
                <a:gd name="T14" fmla="+- 0 901 814"/>
                <a:gd name="T15" fmla="*/ 901 h 292"/>
                <a:gd name="T16" fmla="+- 0 6523 6486"/>
                <a:gd name="T17" fmla="*/ T16 w 276"/>
                <a:gd name="T18" fmla="+- 0 901 814"/>
                <a:gd name="T19" fmla="*/ 901 h 292"/>
                <a:gd name="T20" fmla="+- 0 6515 6486"/>
                <a:gd name="T21" fmla="*/ T20 w 276"/>
                <a:gd name="T22" fmla="+- 0 907 814"/>
                <a:gd name="T23" fmla="*/ 907 h 292"/>
                <a:gd name="T24" fmla="+- 0 6508 6486"/>
                <a:gd name="T25" fmla="*/ T24 w 276"/>
                <a:gd name="T26" fmla="+- 0 915 814"/>
                <a:gd name="T27" fmla="*/ 915 h 292"/>
                <a:gd name="T28" fmla="+- 0 6503 6486"/>
                <a:gd name="T29" fmla="*/ T28 w 276"/>
                <a:gd name="T30" fmla="+- 0 926 814"/>
                <a:gd name="T31" fmla="*/ 926 h 292"/>
                <a:gd name="T32" fmla="+- 0 6500 6486"/>
                <a:gd name="T33" fmla="*/ T32 w 276"/>
                <a:gd name="T34" fmla="+- 0 939 814"/>
                <a:gd name="T35" fmla="*/ 939 h 292"/>
                <a:gd name="T36" fmla="+- 0 6486 6486"/>
                <a:gd name="T37" fmla="*/ T36 w 276"/>
                <a:gd name="T38" fmla="+- 0 939 814"/>
                <a:gd name="T39" fmla="*/ 939 h 292"/>
                <a:gd name="T40" fmla="+- 0 6488 6486"/>
                <a:gd name="T41" fmla="*/ T40 w 276"/>
                <a:gd name="T42" fmla="+- 0 969 814"/>
                <a:gd name="T43" fmla="*/ 969 h 292"/>
                <a:gd name="T44" fmla="+- 0 6495 6486"/>
                <a:gd name="T45" fmla="*/ T44 w 276"/>
                <a:gd name="T46" fmla="+- 0 1106 814"/>
                <a:gd name="T47" fmla="*/ 1106 h 292"/>
                <a:gd name="T48" fmla="+- 0 6762 6486"/>
                <a:gd name="T49" fmla="*/ T48 w 276"/>
                <a:gd name="T50" fmla="+- 0 952 814"/>
                <a:gd name="T51" fmla="*/ 952 h 292"/>
                <a:gd name="T52" fmla="+- 0 6523 6486"/>
                <a:gd name="T53" fmla="*/ T52 w 276"/>
                <a:gd name="T54" fmla="+- 0 814 814"/>
                <a:gd name="T55"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276" h="292">
                  <a:moveTo>
                    <a:pt x="37" y="0"/>
                  </a:moveTo>
                  <a:lnTo>
                    <a:pt x="24" y="59"/>
                  </a:lnTo>
                  <a:lnTo>
                    <a:pt x="50" y="59"/>
                  </a:lnTo>
                  <a:lnTo>
                    <a:pt x="50" y="87"/>
                  </a:lnTo>
                  <a:lnTo>
                    <a:pt x="37" y="87"/>
                  </a:lnTo>
                  <a:lnTo>
                    <a:pt x="29" y="93"/>
                  </a:lnTo>
                  <a:lnTo>
                    <a:pt x="22" y="101"/>
                  </a:lnTo>
                  <a:lnTo>
                    <a:pt x="17" y="112"/>
                  </a:lnTo>
                  <a:lnTo>
                    <a:pt x="14" y="125"/>
                  </a:lnTo>
                  <a:lnTo>
                    <a:pt x="0" y="125"/>
                  </a:lnTo>
                  <a:lnTo>
                    <a:pt x="2" y="155"/>
                  </a:lnTo>
                  <a:lnTo>
                    <a:pt x="9" y="292"/>
                  </a:lnTo>
                  <a:lnTo>
                    <a:pt x="276" y="138"/>
                  </a:lnTo>
                  <a:lnTo>
                    <a:pt x="37"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9" name="Freeform 52">
              <a:extLst>
                <a:ext uri="{FF2B5EF4-FFF2-40B4-BE49-F238E27FC236}">
                  <a16:creationId xmlns:a16="http://schemas.microsoft.com/office/drawing/2014/main" id="{E12582F0-AB3E-4D1E-9DCB-539D0C3BD728}"/>
                </a:ext>
              </a:extLst>
            </p:cNvPr>
            <p:cNvSpPr>
              <a:spLocks/>
            </p:cNvSpPr>
            <p:nvPr/>
          </p:nvSpPr>
          <p:spPr bwMode="auto">
            <a:xfrm>
              <a:off x="6447" y="770"/>
              <a:ext cx="71" cy="41"/>
            </a:xfrm>
            <a:custGeom>
              <a:avLst/>
              <a:gdLst>
                <a:gd name="T0" fmla="+- 0 6448 6448"/>
                <a:gd name="T1" fmla="*/ T0 w 71"/>
                <a:gd name="T2" fmla="+- 0 771 771"/>
                <a:gd name="T3" fmla="*/ 771 h 41"/>
                <a:gd name="T4" fmla="+- 0 6448 6448"/>
                <a:gd name="T5" fmla="*/ T4 w 71"/>
                <a:gd name="T6" fmla="+- 0 812 771"/>
                <a:gd name="T7" fmla="*/ 812 h 41"/>
                <a:gd name="T8" fmla="+- 0 6518 6448"/>
                <a:gd name="T9" fmla="*/ T8 w 71"/>
                <a:gd name="T10" fmla="+- 0 812 771"/>
                <a:gd name="T11" fmla="*/ 812 h 41"/>
                <a:gd name="T12" fmla="+- 0 6448 6448"/>
                <a:gd name="T13" fmla="*/ T12 w 71"/>
                <a:gd name="T14" fmla="+- 0 771 771"/>
                <a:gd name="T15" fmla="*/ 771 h 41"/>
              </a:gdLst>
              <a:ahLst/>
              <a:cxnLst>
                <a:cxn ang="0">
                  <a:pos x="T1" y="T3"/>
                </a:cxn>
                <a:cxn ang="0">
                  <a:pos x="T5" y="T7"/>
                </a:cxn>
                <a:cxn ang="0">
                  <a:pos x="T9" y="T11"/>
                </a:cxn>
                <a:cxn ang="0">
                  <a:pos x="T13" y="T15"/>
                </a:cxn>
              </a:cxnLst>
              <a:rect l="0" t="0" r="r" b="b"/>
              <a:pathLst>
                <a:path w="71" h="41">
                  <a:moveTo>
                    <a:pt x="0" y="0"/>
                  </a:moveTo>
                  <a:lnTo>
                    <a:pt x="0" y="41"/>
                  </a:lnTo>
                  <a:lnTo>
                    <a:pt x="70" y="41"/>
                  </a:lnTo>
                  <a:lnTo>
                    <a:pt x="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0" name="Freeform 51">
              <a:extLst>
                <a:ext uri="{FF2B5EF4-FFF2-40B4-BE49-F238E27FC236}">
                  <a16:creationId xmlns:a16="http://schemas.microsoft.com/office/drawing/2014/main" id="{7D6E7CEE-4CB4-43DD-8918-F9CFB4549A4D}"/>
                </a:ext>
              </a:extLst>
            </p:cNvPr>
            <p:cNvSpPr>
              <a:spLocks/>
            </p:cNvSpPr>
            <p:nvPr/>
          </p:nvSpPr>
          <p:spPr bwMode="auto">
            <a:xfrm>
              <a:off x="5996" y="814"/>
              <a:ext cx="276" cy="292"/>
            </a:xfrm>
            <a:custGeom>
              <a:avLst/>
              <a:gdLst>
                <a:gd name="T0" fmla="+- 0 6236 5997"/>
                <a:gd name="T1" fmla="*/ T0 w 276"/>
                <a:gd name="T2" fmla="+- 0 814 814"/>
                <a:gd name="T3" fmla="*/ 814 h 292"/>
                <a:gd name="T4" fmla="+- 0 5997 5997"/>
                <a:gd name="T5" fmla="*/ T4 w 276"/>
                <a:gd name="T6" fmla="+- 0 952 814"/>
                <a:gd name="T7" fmla="*/ 952 h 292"/>
                <a:gd name="T8" fmla="+- 0 6263 5997"/>
                <a:gd name="T9" fmla="*/ T8 w 276"/>
                <a:gd name="T10" fmla="+- 0 1106 814"/>
                <a:gd name="T11" fmla="*/ 1106 h 292"/>
                <a:gd name="T12" fmla="+- 0 6272 5997"/>
                <a:gd name="T13" fmla="*/ T12 w 276"/>
                <a:gd name="T14" fmla="+- 0 939 814"/>
                <a:gd name="T15" fmla="*/ 939 h 292"/>
                <a:gd name="T16" fmla="+- 0 6259 5997"/>
                <a:gd name="T17" fmla="*/ T16 w 276"/>
                <a:gd name="T18" fmla="+- 0 939 814"/>
                <a:gd name="T19" fmla="*/ 939 h 292"/>
                <a:gd name="T20" fmla="+- 0 6255 5997"/>
                <a:gd name="T21" fmla="*/ T20 w 276"/>
                <a:gd name="T22" fmla="+- 0 926 814"/>
                <a:gd name="T23" fmla="*/ 926 h 292"/>
                <a:gd name="T24" fmla="+- 0 6250 5997"/>
                <a:gd name="T25" fmla="*/ T24 w 276"/>
                <a:gd name="T26" fmla="+- 0 915 814"/>
                <a:gd name="T27" fmla="*/ 915 h 292"/>
                <a:gd name="T28" fmla="+- 0 6243 5997"/>
                <a:gd name="T29" fmla="*/ T28 w 276"/>
                <a:gd name="T30" fmla="+- 0 907 814"/>
                <a:gd name="T31" fmla="*/ 907 h 292"/>
                <a:gd name="T32" fmla="+- 0 6235 5997"/>
                <a:gd name="T33" fmla="*/ T32 w 276"/>
                <a:gd name="T34" fmla="+- 0 901 814"/>
                <a:gd name="T35" fmla="*/ 901 h 292"/>
                <a:gd name="T36" fmla="+- 0 6222 5997"/>
                <a:gd name="T37" fmla="*/ T36 w 276"/>
                <a:gd name="T38" fmla="+- 0 901 814"/>
                <a:gd name="T39" fmla="*/ 901 h 292"/>
                <a:gd name="T40" fmla="+- 0 6222 5997"/>
                <a:gd name="T41" fmla="*/ T40 w 276"/>
                <a:gd name="T42" fmla="+- 0 873 814"/>
                <a:gd name="T43" fmla="*/ 873 h 292"/>
                <a:gd name="T44" fmla="+- 0 6249 5997"/>
                <a:gd name="T45" fmla="*/ T44 w 276"/>
                <a:gd name="T46" fmla="+- 0 873 814"/>
                <a:gd name="T47" fmla="*/ 873 h 292"/>
                <a:gd name="T48" fmla="+- 0 6236 5997"/>
                <a:gd name="T49" fmla="*/ T48 w 276"/>
                <a:gd name="T50" fmla="+- 0 814 814"/>
                <a:gd name="T51" fmla="*/ 814 h 29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Lst>
              <a:rect l="0" t="0" r="r" b="b"/>
              <a:pathLst>
                <a:path w="276" h="292">
                  <a:moveTo>
                    <a:pt x="239" y="0"/>
                  </a:moveTo>
                  <a:lnTo>
                    <a:pt x="0" y="138"/>
                  </a:lnTo>
                  <a:lnTo>
                    <a:pt x="266" y="292"/>
                  </a:lnTo>
                  <a:lnTo>
                    <a:pt x="275" y="125"/>
                  </a:lnTo>
                  <a:lnTo>
                    <a:pt x="262" y="125"/>
                  </a:lnTo>
                  <a:lnTo>
                    <a:pt x="258" y="112"/>
                  </a:lnTo>
                  <a:lnTo>
                    <a:pt x="253" y="101"/>
                  </a:lnTo>
                  <a:lnTo>
                    <a:pt x="246" y="93"/>
                  </a:lnTo>
                  <a:lnTo>
                    <a:pt x="238" y="87"/>
                  </a:lnTo>
                  <a:lnTo>
                    <a:pt x="225" y="87"/>
                  </a:lnTo>
                  <a:lnTo>
                    <a:pt x="225" y="59"/>
                  </a:lnTo>
                  <a:lnTo>
                    <a:pt x="252" y="59"/>
                  </a:lnTo>
                  <a:lnTo>
                    <a:pt x="239"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1" name="Freeform 50">
              <a:extLst>
                <a:ext uri="{FF2B5EF4-FFF2-40B4-BE49-F238E27FC236}">
                  <a16:creationId xmlns:a16="http://schemas.microsoft.com/office/drawing/2014/main" id="{B3CA2097-8BE4-4242-BC07-0360F4A9A875}"/>
                </a:ext>
              </a:extLst>
            </p:cNvPr>
            <p:cNvSpPr>
              <a:spLocks/>
            </p:cNvSpPr>
            <p:nvPr/>
          </p:nvSpPr>
          <p:spPr bwMode="auto">
            <a:xfrm>
              <a:off x="6239" y="770"/>
              <a:ext cx="71" cy="41"/>
            </a:xfrm>
            <a:custGeom>
              <a:avLst/>
              <a:gdLst>
                <a:gd name="T0" fmla="+- 0 6311 6240"/>
                <a:gd name="T1" fmla="*/ T0 w 71"/>
                <a:gd name="T2" fmla="+- 0 771 771"/>
                <a:gd name="T3" fmla="*/ 771 h 41"/>
                <a:gd name="T4" fmla="+- 0 6240 6240"/>
                <a:gd name="T5" fmla="*/ T4 w 71"/>
                <a:gd name="T6" fmla="+- 0 812 771"/>
                <a:gd name="T7" fmla="*/ 812 h 41"/>
                <a:gd name="T8" fmla="+- 0 6311 6240"/>
                <a:gd name="T9" fmla="*/ T8 w 71"/>
                <a:gd name="T10" fmla="+- 0 812 771"/>
                <a:gd name="T11" fmla="*/ 812 h 41"/>
                <a:gd name="T12" fmla="+- 0 6311 6240"/>
                <a:gd name="T13" fmla="*/ T12 w 71"/>
                <a:gd name="T14" fmla="+- 0 771 771"/>
                <a:gd name="T15" fmla="*/ 771 h 41"/>
              </a:gdLst>
              <a:ahLst/>
              <a:cxnLst>
                <a:cxn ang="0">
                  <a:pos x="T1" y="T3"/>
                </a:cxn>
                <a:cxn ang="0">
                  <a:pos x="T5" y="T7"/>
                </a:cxn>
                <a:cxn ang="0">
                  <a:pos x="T9" y="T11"/>
                </a:cxn>
                <a:cxn ang="0">
                  <a:pos x="T13" y="T15"/>
                </a:cxn>
              </a:cxnLst>
              <a:rect l="0" t="0" r="r" b="b"/>
              <a:pathLst>
                <a:path w="71" h="41">
                  <a:moveTo>
                    <a:pt x="71" y="0"/>
                  </a:moveTo>
                  <a:lnTo>
                    <a:pt x="0" y="41"/>
                  </a:lnTo>
                  <a:lnTo>
                    <a:pt x="71" y="41"/>
                  </a:lnTo>
                  <a:lnTo>
                    <a:pt x="71"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2" name="AutoShape 49">
              <a:extLst>
                <a:ext uri="{FF2B5EF4-FFF2-40B4-BE49-F238E27FC236}">
                  <a16:creationId xmlns:a16="http://schemas.microsoft.com/office/drawing/2014/main" id="{A066BC12-2AFD-412B-91C2-58C1512CC1C0}"/>
                </a:ext>
              </a:extLst>
            </p:cNvPr>
            <p:cNvSpPr>
              <a:spLocks/>
            </p:cNvSpPr>
            <p:nvPr/>
          </p:nvSpPr>
          <p:spPr bwMode="auto">
            <a:xfrm>
              <a:off x="6222" y="873"/>
              <a:ext cx="315" cy="272"/>
            </a:xfrm>
            <a:custGeom>
              <a:avLst/>
              <a:gdLst>
                <a:gd name="T0" fmla="+- 0 6486 6222"/>
                <a:gd name="T1" fmla="*/ T0 w 315"/>
                <a:gd name="T2" fmla="+- 0 939 873"/>
                <a:gd name="T3" fmla="*/ 939 h 272"/>
                <a:gd name="T4" fmla="+- 0 6272 6222"/>
                <a:gd name="T5" fmla="*/ T4 w 315"/>
                <a:gd name="T6" fmla="+- 0 939 873"/>
                <a:gd name="T7" fmla="*/ 939 h 272"/>
                <a:gd name="T8" fmla="+- 0 6263 6222"/>
                <a:gd name="T9" fmla="*/ T8 w 315"/>
                <a:gd name="T10" fmla="+- 0 1106 873"/>
                <a:gd name="T11" fmla="*/ 1106 h 272"/>
                <a:gd name="T12" fmla="+- 0 6331 6222"/>
                <a:gd name="T13" fmla="*/ T12 w 315"/>
                <a:gd name="T14" fmla="+- 0 1145 873"/>
                <a:gd name="T15" fmla="*/ 1145 h 272"/>
                <a:gd name="T16" fmla="+- 0 6336 6222"/>
                <a:gd name="T17" fmla="*/ T16 w 315"/>
                <a:gd name="T18" fmla="+- 0 986 873"/>
                <a:gd name="T19" fmla="*/ 986 h 272"/>
                <a:gd name="T20" fmla="+- 0 6339 6222"/>
                <a:gd name="T21" fmla="*/ T20 w 315"/>
                <a:gd name="T22" fmla="+- 0 979 873"/>
                <a:gd name="T23" fmla="*/ 979 h 272"/>
                <a:gd name="T24" fmla="+- 0 6349 6222"/>
                <a:gd name="T25" fmla="*/ T24 w 315"/>
                <a:gd name="T26" fmla="+- 0 960 873"/>
                <a:gd name="T27" fmla="*/ 960 h 272"/>
                <a:gd name="T28" fmla="+- 0 6360 6222"/>
                <a:gd name="T29" fmla="*/ T28 w 315"/>
                <a:gd name="T30" fmla="+- 0 949 873"/>
                <a:gd name="T31" fmla="*/ 949 h 272"/>
                <a:gd name="T32" fmla="+- 0 6378 6222"/>
                <a:gd name="T33" fmla="*/ T32 w 315"/>
                <a:gd name="T34" fmla="+- 0 946 873"/>
                <a:gd name="T35" fmla="*/ 946 h 272"/>
                <a:gd name="T36" fmla="+- 0 6410 6222"/>
                <a:gd name="T37" fmla="*/ T36 w 315"/>
                <a:gd name="T38" fmla="+- 0 945 873"/>
                <a:gd name="T39" fmla="*/ 945 h 272"/>
                <a:gd name="T40" fmla="+- 0 6486 6222"/>
                <a:gd name="T41" fmla="*/ T40 w 315"/>
                <a:gd name="T42" fmla="+- 0 945 873"/>
                <a:gd name="T43" fmla="*/ 945 h 272"/>
                <a:gd name="T44" fmla="+- 0 6486 6222"/>
                <a:gd name="T45" fmla="*/ T44 w 315"/>
                <a:gd name="T46" fmla="+- 0 939 873"/>
                <a:gd name="T47" fmla="*/ 939 h 272"/>
                <a:gd name="T48" fmla="+- 0 6486 6222"/>
                <a:gd name="T49" fmla="*/ T48 w 315"/>
                <a:gd name="T50" fmla="+- 0 945 873"/>
                <a:gd name="T51" fmla="*/ 945 h 272"/>
                <a:gd name="T52" fmla="+- 0 6410 6222"/>
                <a:gd name="T53" fmla="*/ T52 w 315"/>
                <a:gd name="T54" fmla="+- 0 945 873"/>
                <a:gd name="T55" fmla="*/ 945 h 272"/>
                <a:gd name="T56" fmla="+- 0 6449 6222"/>
                <a:gd name="T57" fmla="*/ T56 w 315"/>
                <a:gd name="T58" fmla="+- 0 948 873"/>
                <a:gd name="T59" fmla="*/ 948 h 272"/>
                <a:gd name="T60" fmla="+- 0 6472 6222"/>
                <a:gd name="T61" fmla="*/ T60 w 315"/>
                <a:gd name="T62" fmla="+- 0 956 873"/>
                <a:gd name="T63" fmla="*/ 956 h 272"/>
                <a:gd name="T64" fmla="+- 0 6484 6222"/>
                <a:gd name="T65" fmla="*/ T64 w 315"/>
                <a:gd name="T66" fmla="+- 0 964 873"/>
                <a:gd name="T67" fmla="*/ 964 h 272"/>
                <a:gd name="T68" fmla="+- 0 6488 6222"/>
                <a:gd name="T69" fmla="*/ T68 w 315"/>
                <a:gd name="T70" fmla="+- 0 969 873"/>
                <a:gd name="T71" fmla="*/ 969 h 272"/>
                <a:gd name="T72" fmla="+- 0 6486 6222"/>
                <a:gd name="T73" fmla="*/ T72 w 315"/>
                <a:gd name="T74" fmla="+- 0 945 873"/>
                <a:gd name="T75" fmla="*/ 945 h 272"/>
                <a:gd name="T76" fmla="+- 0 6523 6222"/>
                <a:gd name="T77" fmla="*/ T76 w 315"/>
                <a:gd name="T78" fmla="+- 0 901 873"/>
                <a:gd name="T79" fmla="*/ 901 h 272"/>
                <a:gd name="T80" fmla="+- 0 6235 6222"/>
                <a:gd name="T81" fmla="*/ T80 w 315"/>
                <a:gd name="T82" fmla="+- 0 901 873"/>
                <a:gd name="T83" fmla="*/ 901 h 272"/>
                <a:gd name="T84" fmla="+- 0 6243 6222"/>
                <a:gd name="T85" fmla="*/ T84 w 315"/>
                <a:gd name="T86" fmla="+- 0 907 873"/>
                <a:gd name="T87" fmla="*/ 907 h 272"/>
                <a:gd name="T88" fmla="+- 0 6250 6222"/>
                <a:gd name="T89" fmla="*/ T88 w 315"/>
                <a:gd name="T90" fmla="+- 0 915 873"/>
                <a:gd name="T91" fmla="*/ 915 h 272"/>
                <a:gd name="T92" fmla="+- 0 6255 6222"/>
                <a:gd name="T93" fmla="*/ T92 w 315"/>
                <a:gd name="T94" fmla="+- 0 926 873"/>
                <a:gd name="T95" fmla="*/ 926 h 272"/>
                <a:gd name="T96" fmla="+- 0 6259 6222"/>
                <a:gd name="T97" fmla="*/ T96 w 315"/>
                <a:gd name="T98" fmla="+- 0 939 873"/>
                <a:gd name="T99" fmla="*/ 939 h 272"/>
                <a:gd name="T100" fmla="+- 0 6500 6222"/>
                <a:gd name="T101" fmla="*/ T100 w 315"/>
                <a:gd name="T102" fmla="+- 0 939 873"/>
                <a:gd name="T103" fmla="*/ 939 h 272"/>
                <a:gd name="T104" fmla="+- 0 6503 6222"/>
                <a:gd name="T105" fmla="*/ T104 w 315"/>
                <a:gd name="T106" fmla="+- 0 926 873"/>
                <a:gd name="T107" fmla="*/ 926 h 272"/>
                <a:gd name="T108" fmla="+- 0 6508 6222"/>
                <a:gd name="T109" fmla="*/ T108 w 315"/>
                <a:gd name="T110" fmla="+- 0 915 873"/>
                <a:gd name="T111" fmla="*/ 915 h 272"/>
                <a:gd name="T112" fmla="+- 0 6515 6222"/>
                <a:gd name="T113" fmla="*/ T112 w 315"/>
                <a:gd name="T114" fmla="+- 0 907 873"/>
                <a:gd name="T115" fmla="*/ 907 h 272"/>
                <a:gd name="T116" fmla="+- 0 6523 6222"/>
                <a:gd name="T117" fmla="*/ T116 w 315"/>
                <a:gd name="T118" fmla="+- 0 901 873"/>
                <a:gd name="T119" fmla="*/ 901 h 272"/>
                <a:gd name="T120" fmla="+- 0 6536 6222"/>
                <a:gd name="T121" fmla="*/ T120 w 315"/>
                <a:gd name="T122" fmla="+- 0 873 873"/>
                <a:gd name="T123" fmla="*/ 873 h 272"/>
                <a:gd name="T124" fmla="+- 0 6222 6222"/>
                <a:gd name="T125" fmla="*/ T124 w 315"/>
                <a:gd name="T126" fmla="+- 0 873 873"/>
                <a:gd name="T127" fmla="*/ 873 h 272"/>
                <a:gd name="T128" fmla="+- 0 6222 6222"/>
                <a:gd name="T129" fmla="*/ T128 w 315"/>
                <a:gd name="T130" fmla="+- 0 901 873"/>
                <a:gd name="T131" fmla="*/ 901 h 272"/>
                <a:gd name="T132" fmla="+- 0 6536 6222"/>
                <a:gd name="T133" fmla="*/ T132 w 315"/>
                <a:gd name="T134" fmla="+- 0 901 873"/>
                <a:gd name="T135" fmla="*/ 901 h 272"/>
                <a:gd name="T136" fmla="+- 0 6536 6222"/>
                <a:gd name="T137" fmla="*/ T136 w 315"/>
                <a:gd name="T138" fmla="+- 0 873 873"/>
                <a:gd name="T139" fmla="*/ 873 h 27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Lst>
              <a:rect l="0" t="0" r="r" b="b"/>
              <a:pathLst>
                <a:path w="315" h="272">
                  <a:moveTo>
                    <a:pt x="264" y="66"/>
                  </a:moveTo>
                  <a:lnTo>
                    <a:pt x="50" y="66"/>
                  </a:lnTo>
                  <a:lnTo>
                    <a:pt x="41" y="233"/>
                  </a:lnTo>
                  <a:lnTo>
                    <a:pt x="109" y="272"/>
                  </a:lnTo>
                  <a:lnTo>
                    <a:pt x="114" y="113"/>
                  </a:lnTo>
                  <a:lnTo>
                    <a:pt x="117" y="106"/>
                  </a:lnTo>
                  <a:lnTo>
                    <a:pt x="127" y="87"/>
                  </a:lnTo>
                  <a:lnTo>
                    <a:pt x="138" y="76"/>
                  </a:lnTo>
                  <a:lnTo>
                    <a:pt x="156" y="73"/>
                  </a:lnTo>
                  <a:lnTo>
                    <a:pt x="188" y="72"/>
                  </a:lnTo>
                  <a:lnTo>
                    <a:pt x="264" y="72"/>
                  </a:lnTo>
                  <a:lnTo>
                    <a:pt x="264" y="66"/>
                  </a:lnTo>
                  <a:close/>
                  <a:moveTo>
                    <a:pt x="264" y="72"/>
                  </a:moveTo>
                  <a:lnTo>
                    <a:pt x="188" y="72"/>
                  </a:lnTo>
                  <a:lnTo>
                    <a:pt x="227" y="75"/>
                  </a:lnTo>
                  <a:lnTo>
                    <a:pt x="250" y="83"/>
                  </a:lnTo>
                  <a:lnTo>
                    <a:pt x="262" y="91"/>
                  </a:lnTo>
                  <a:lnTo>
                    <a:pt x="266" y="96"/>
                  </a:lnTo>
                  <a:lnTo>
                    <a:pt x="264" y="72"/>
                  </a:lnTo>
                  <a:close/>
                  <a:moveTo>
                    <a:pt x="301" y="28"/>
                  </a:moveTo>
                  <a:lnTo>
                    <a:pt x="13" y="28"/>
                  </a:lnTo>
                  <a:lnTo>
                    <a:pt x="21" y="34"/>
                  </a:lnTo>
                  <a:lnTo>
                    <a:pt x="28" y="42"/>
                  </a:lnTo>
                  <a:lnTo>
                    <a:pt x="33" y="53"/>
                  </a:lnTo>
                  <a:lnTo>
                    <a:pt x="37" y="66"/>
                  </a:lnTo>
                  <a:lnTo>
                    <a:pt x="278" y="66"/>
                  </a:lnTo>
                  <a:lnTo>
                    <a:pt x="281" y="53"/>
                  </a:lnTo>
                  <a:lnTo>
                    <a:pt x="286" y="42"/>
                  </a:lnTo>
                  <a:lnTo>
                    <a:pt x="293" y="34"/>
                  </a:lnTo>
                  <a:lnTo>
                    <a:pt x="301" y="28"/>
                  </a:lnTo>
                  <a:close/>
                  <a:moveTo>
                    <a:pt x="314" y="0"/>
                  </a:moveTo>
                  <a:lnTo>
                    <a:pt x="0" y="0"/>
                  </a:lnTo>
                  <a:lnTo>
                    <a:pt x="0" y="28"/>
                  </a:lnTo>
                  <a:lnTo>
                    <a:pt x="314" y="28"/>
                  </a:lnTo>
                  <a:lnTo>
                    <a:pt x="3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3" name="Freeform 48">
              <a:extLst>
                <a:ext uri="{FF2B5EF4-FFF2-40B4-BE49-F238E27FC236}">
                  <a16:creationId xmlns:a16="http://schemas.microsoft.com/office/drawing/2014/main" id="{75C2107A-0A88-41B0-ABE4-4B91527B930A}"/>
                </a:ext>
              </a:extLst>
            </p:cNvPr>
            <p:cNvSpPr>
              <a:spLocks/>
            </p:cNvSpPr>
            <p:nvPr/>
          </p:nvSpPr>
          <p:spPr bwMode="auto">
            <a:xfrm>
              <a:off x="6365" y="1043"/>
              <a:ext cx="27" cy="48"/>
            </a:xfrm>
            <a:custGeom>
              <a:avLst/>
              <a:gdLst>
                <a:gd name="T0" fmla="+- 0 6386 6366"/>
                <a:gd name="T1" fmla="*/ T0 w 27"/>
                <a:gd name="T2" fmla="+- 0 1044 1044"/>
                <a:gd name="T3" fmla="*/ 1044 h 48"/>
                <a:gd name="T4" fmla="+- 0 6372 6366"/>
                <a:gd name="T5" fmla="*/ T4 w 27"/>
                <a:gd name="T6" fmla="+- 0 1044 1044"/>
                <a:gd name="T7" fmla="*/ 1044 h 48"/>
                <a:gd name="T8" fmla="+- 0 6366 6366"/>
                <a:gd name="T9" fmla="*/ T8 w 27"/>
                <a:gd name="T10" fmla="+- 0 1052 1044"/>
                <a:gd name="T11" fmla="*/ 1052 h 48"/>
                <a:gd name="T12" fmla="+- 0 6366 6366"/>
                <a:gd name="T13" fmla="*/ T12 w 27"/>
                <a:gd name="T14" fmla="+- 0 1091 1044"/>
                <a:gd name="T15" fmla="*/ 1091 h 48"/>
                <a:gd name="T16" fmla="+- 0 6392 6366"/>
                <a:gd name="T17" fmla="*/ T16 w 27"/>
                <a:gd name="T18" fmla="+- 0 1091 1044"/>
                <a:gd name="T19" fmla="*/ 1091 h 48"/>
                <a:gd name="T20" fmla="+- 0 6392 6366"/>
                <a:gd name="T21" fmla="*/ T20 w 27"/>
                <a:gd name="T22" fmla="+- 0 1052 1044"/>
                <a:gd name="T23" fmla="*/ 1052 h 48"/>
                <a:gd name="T24" fmla="+- 0 6386 6366"/>
                <a:gd name="T25" fmla="*/ T24 w 27"/>
                <a:gd name="T26" fmla="+- 0 1044 1044"/>
                <a:gd name="T27" fmla="*/ 1044 h 48"/>
              </a:gdLst>
              <a:ahLst/>
              <a:cxnLst>
                <a:cxn ang="0">
                  <a:pos x="T1" y="T3"/>
                </a:cxn>
                <a:cxn ang="0">
                  <a:pos x="T5" y="T7"/>
                </a:cxn>
                <a:cxn ang="0">
                  <a:pos x="T9" y="T11"/>
                </a:cxn>
                <a:cxn ang="0">
                  <a:pos x="T13" y="T15"/>
                </a:cxn>
                <a:cxn ang="0">
                  <a:pos x="T17" y="T19"/>
                </a:cxn>
                <a:cxn ang="0">
                  <a:pos x="T21" y="T23"/>
                </a:cxn>
                <a:cxn ang="0">
                  <a:pos x="T25" y="T27"/>
                </a:cxn>
              </a:cxnLst>
              <a:rect l="0" t="0" r="r" b="b"/>
              <a:pathLst>
                <a:path w="27" h="48">
                  <a:moveTo>
                    <a:pt x="20" y="0"/>
                  </a:moveTo>
                  <a:lnTo>
                    <a:pt x="6" y="0"/>
                  </a:lnTo>
                  <a:lnTo>
                    <a:pt x="0" y="8"/>
                  </a:lnTo>
                  <a:lnTo>
                    <a:pt x="0" y="47"/>
                  </a:lnTo>
                  <a:lnTo>
                    <a:pt x="26" y="47"/>
                  </a:lnTo>
                  <a:lnTo>
                    <a:pt x="26" y="8"/>
                  </a:lnTo>
                  <a:lnTo>
                    <a:pt x="2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4" name="Freeform 47">
              <a:extLst>
                <a:ext uri="{FF2B5EF4-FFF2-40B4-BE49-F238E27FC236}">
                  <a16:creationId xmlns:a16="http://schemas.microsoft.com/office/drawing/2014/main" id="{D2187A02-BCF1-4A0A-934B-2BFD95A45D55}"/>
                </a:ext>
              </a:extLst>
            </p:cNvPr>
            <p:cNvSpPr>
              <a:spLocks/>
            </p:cNvSpPr>
            <p:nvPr/>
          </p:nvSpPr>
          <p:spPr bwMode="auto">
            <a:xfrm>
              <a:off x="6328" y="667"/>
              <a:ext cx="102" cy="49"/>
            </a:xfrm>
            <a:custGeom>
              <a:avLst/>
              <a:gdLst>
                <a:gd name="T0" fmla="+- 0 6430 6329"/>
                <a:gd name="T1" fmla="*/ T0 w 102"/>
                <a:gd name="T2" fmla="+- 0 668 668"/>
                <a:gd name="T3" fmla="*/ 668 h 49"/>
                <a:gd name="T4" fmla="+- 0 6329 6329"/>
                <a:gd name="T5" fmla="*/ T4 w 102"/>
                <a:gd name="T6" fmla="+- 0 668 668"/>
                <a:gd name="T7" fmla="*/ 668 h 49"/>
                <a:gd name="T8" fmla="+- 0 6329 6329"/>
                <a:gd name="T9" fmla="*/ T8 w 102"/>
                <a:gd name="T10" fmla="+- 0 687 668"/>
                <a:gd name="T11" fmla="*/ 687 h 49"/>
                <a:gd name="T12" fmla="+- 0 6379 6329"/>
                <a:gd name="T13" fmla="*/ T12 w 102"/>
                <a:gd name="T14" fmla="+- 0 716 668"/>
                <a:gd name="T15" fmla="*/ 716 h 49"/>
                <a:gd name="T16" fmla="+- 0 6430 6329"/>
                <a:gd name="T17" fmla="*/ T16 w 102"/>
                <a:gd name="T18" fmla="+- 0 687 668"/>
                <a:gd name="T19" fmla="*/ 687 h 49"/>
                <a:gd name="T20" fmla="+- 0 6430 6329"/>
                <a:gd name="T21" fmla="*/ T20 w 102"/>
                <a:gd name="T22" fmla="+- 0 668 668"/>
                <a:gd name="T23" fmla="*/ 668 h 49"/>
              </a:gdLst>
              <a:ahLst/>
              <a:cxnLst>
                <a:cxn ang="0">
                  <a:pos x="T1" y="T3"/>
                </a:cxn>
                <a:cxn ang="0">
                  <a:pos x="T5" y="T7"/>
                </a:cxn>
                <a:cxn ang="0">
                  <a:pos x="T9" y="T11"/>
                </a:cxn>
                <a:cxn ang="0">
                  <a:pos x="T13" y="T15"/>
                </a:cxn>
                <a:cxn ang="0">
                  <a:pos x="T17" y="T19"/>
                </a:cxn>
                <a:cxn ang="0">
                  <a:pos x="T21" y="T23"/>
                </a:cxn>
              </a:cxnLst>
              <a:rect l="0" t="0" r="r" b="b"/>
              <a:pathLst>
                <a:path w="102" h="49">
                  <a:moveTo>
                    <a:pt x="101" y="0"/>
                  </a:moveTo>
                  <a:lnTo>
                    <a:pt x="0" y="0"/>
                  </a:lnTo>
                  <a:lnTo>
                    <a:pt x="0" y="19"/>
                  </a:lnTo>
                  <a:lnTo>
                    <a:pt x="50" y="48"/>
                  </a:lnTo>
                  <a:lnTo>
                    <a:pt x="101" y="19"/>
                  </a:lnTo>
                  <a:lnTo>
                    <a:pt x="101"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5" name="Freeform 46">
              <a:extLst>
                <a:ext uri="{FF2B5EF4-FFF2-40B4-BE49-F238E27FC236}">
                  <a16:creationId xmlns:a16="http://schemas.microsoft.com/office/drawing/2014/main" id="{5F2F910A-2A3C-4BA0-B147-5956BAE4F5F6}"/>
                </a:ext>
              </a:extLst>
            </p:cNvPr>
            <p:cNvSpPr>
              <a:spLocks/>
            </p:cNvSpPr>
            <p:nvPr/>
          </p:nvSpPr>
          <p:spPr bwMode="auto">
            <a:xfrm>
              <a:off x="6328" y="746"/>
              <a:ext cx="102" cy="49"/>
            </a:xfrm>
            <a:custGeom>
              <a:avLst/>
              <a:gdLst>
                <a:gd name="T0" fmla="+- 0 6379 6329"/>
                <a:gd name="T1" fmla="*/ T0 w 102"/>
                <a:gd name="T2" fmla="+- 0 746 746"/>
                <a:gd name="T3" fmla="*/ 746 h 49"/>
                <a:gd name="T4" fmla="+- 0 6329 6329"/>
                <a:gd name="T5" fmla="*/ T4 w 102"/>
                <a:gd name="T6" fmla="+- 0 776 746"/>
                <a:gd name="T7" fmla="*/ 776 h 49"/>
                <a:gd name="T8" fmla="+- 0 6329 6329"/>
                <a:gd name="T9" fmla="*/ T8 w 102"/>
                <a:gd name="T10" fmla="+- 0 795 746"/>
                <a:gd name="T11" fmla="*/ 795 h 49"/>
                <a:gd name="T12" fmla="+- 0 6430 6329"/>
                <a:gd name="T13" fmla="*/ T12 w 102"/>
                <a:gd name="T14" fmla="+- 0 795 746"/>
                <a:gd name="T15" fmla="*/ 795 h 49"/>
                <a:gd name="T16" fmla="+- 0 6430 6329"/>
                <a:gd name="T17" fmla="*/ T16 w 102"/>
                <a:gd name="T18" fmla="+- 0 776 746"/>
                <a:gd name="T19" fmla="*/ 776 h 49"/>
                <a:gd name="T20" fmla="+- 0 6379 6329"/>
                <a:gd name="T21" fmla="*/ T20 w 102"/>
                <a:gd name="T22" fmla="+- 0 746 746"/>
                <a:gd name="T23" fmla="*/ 746 h 49"/>
              </a:gdLst>
              <a:ahLst/>
              <a:cxnLst>
                <a:cxn ang="0">
                  <a:pos x="T1" y="T3"/>
                </a:cxn>
                <a:cxn ang="0">
                  <a:pos x="T5" y="T7"/>
                </a:cxn>
                <a:cxn ang="0">
                  <a:pos x="T9" y="T11"/>
                </a:cxn>
                <a:cxn ang="0">
                  <a:pos x="T13" y="T15"/>
                </a:cxn>
                <a:cxn ang="0">
                  <a:pos x="T17" y="T19"/>
                </a:cxn>
                <a:cxn ang="0">
                  <a:pos x="T21" y="T23"/>
                </a:cxn>
              </a:cxnLst>
              <a:rect l="0" t="0" r="r" b="b"/>
              <a:pathLst>
                <a:path w="102" h="49">
                  <a:moveTo>
                    <a:pt x="50" y="0"/>
                  </a:moveTo>
                  <a:lnTo>
                    <a:pt x="0" y="30"/>
                  </a:lnTo>
                  <a:lnTo>
                    <a:pt x="0" y="49"/>
                  </a:lnTo>
                  <a:lnTo>
                    <a:pt x="101" y="49"/>
                  </a:lnTo>
                  <a:lnTo>
                    <a:pt x="101" y="30"/>
                  </a:lnTo>
                  <a:lnTo>
                    <a:pt x="50"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6" name="AutoShape 45">
              <a:extLst>
                <a:ext uri="{FF2B5EF4-FFF2-40B4-BE49-F238E27FC236}">
                  <a16:creationId xmlns:a16="http://schemas.microsoft.com/office/drawing/2014/main" id="{AD5F4F06-9D88-4091-BC55-C89AC0A3C1DF}"/>
                </a:ext>
              </a:extLst>
            </p:cNvPr>
            <p:cNvSpPr>
              <a:spLocks/>
            </p:cNvSpPr>
            <p:nvPr/>
          </p:nvSpPr>
          <p:spPr bwMode="auto">
            <a:xfrm>
              <a:off x="6379" y="289"/>
              <a:ext cx="383" cy="402"/>
            </a:xfrm>
            <a:custGeom>
              <a:avLst/>
              <a:gdLst>
                <a:gd name="T0" fmla="+- 0 6379 6379"/>
                <a:gd name="T1" fmla="*/ T0 w 383"/>
                <a:gd name="T2" fmla="+- 0 290 290"/>
                <a:gd name="T3" fmla="*/ 290 h 402"/>
                <a:gd name="T4" fmla="+- 0 6379 6379"/>
                <a:gd name="T5" fmla="*/ T4 w 383"/>
                <a:gd name="T6" fmla="+- 0 527 290"/>
                <a:gd name="T7" fmla="*/ 527 h 402"/>
                <a:gd name="T8" fmla="+- 0 6390 6379"/>
                <a:gd name="T9" fmla="*/ T8 w 383"/>
                <a:gd name="T10" fmla="+- 0 527 290"/>
                <a:gd name="T11" fmla="*/ 527 h 402"/>
                <a:gd name="T12" fmla="+- 0 6399 6379"/>
                <a:gd name="T13" fmla="*/ T12 w 383"/>
                <a:gd name="T14" fmla="+- 0 536 290"/>
                <a:gd name="T15" fmla="*/ 536 h 402"/>
                <a:gd name="T16" fmla="+- 0 6399 6379"/>
                <a:gd name="T17" fmla="*/ T16 w 383"/>
                <a:gd name="T18" fmla="+- 0 552 290"/>
                <a:gd name="T19" fmla="*/ 552 h 402"/>
                <a:gd name="T20" fmla="+- 0 6397 6379"/>
                <a:gd name="T21" fmla="*/ T20 w 383"/>
                <a:gd name="T22" fmla="+- 0 557 290"/>
                <a:gd name="T23" fmla="*/ 557 h 402"/>
                <a:gd name="T24" fmla="+- 0 6393 6379"/>
                <a:gd name="T25" fmla="*/ T24 w 383"/>
                <a:gd name="T26" fmla="+- 0 560 290"/>
                <a:gd name="T27" fmla="*/ 560 h 402"/>
                <a:gd name="T28" fmla="+- 0 6393 6379"/>
                <a:gd name="T29" fmla="*/ T28 w 383"/>
                <a:gd name="T30" fmla="+- 0 560 290"/>
                <a:gd name="T31" fmla="*/ 560 h 402"/>
                <a:gd name="T32" fmla="+- 0 6393 6379"/>
                <a:gd name="T33" fmla="*/ T32 w 383"/>
                <a:gd name="T34" fmla="+- 0 561 290"/>
                <a:gd name="T35" fmla="*/ 561 h 402"/>
                <a:gd name="T36" fmla="+- 0 6393 6379"/>
                <a:gd name="T37" fmla="*/ T36 w 383"/>
                <a:gd name="T38" fmla="+- 0 561 290"/>
                <a:gd name="T39" fmla="*/ 561 h 402"/>
                <a:gd name="T40" fmla="+- 0 6390 6379"/>
                <a:gd name="T41" fmla="*/ T40 w 383"/>
                <a:gd name="T42" fmla="+- 0 563 290"/>
                <a:gd name="T43" fmla="*/ 563 h 402"/>
                <a:gd name="T44" fmla="+- 0 6388 6379"/>
                <a:gd name="T45" fmla="*/ T44 w 383"/>
                <a:gd name="T46" fmla="+- 0 567 290"/>
                <a:gd name="T47" fmla="*/ 567 h 402"/>
                <a:gd name="T48" fmla="+- 0 6388 6379"/>
                <a:gd name="T49" fmla="*/ T48 w 383"/>
                <a:gd name="T50" fmla="+- 0 577 290"/>
                <a:gd name="T51" fmla="*/ 577 h 402"/>
                <a:gd name="T52" fmla="+- 0 6391 6379"/>
                <a:gd name="T53" fmla="*/ T52 w 383"/>
                <a:gd name="T54" fmla="+- 0 582 290"/>
                <a:gd name="T55" fmla="*/ 582 h 402"/>
                <a:gd name="T56" fmla="+- 0 6395 6379"/>
                <a:gd name="T57" fmla="*/ T56 w 383"/>
                <a:gd name="T58" fmla="+- 0 584 290"/>
                <a:gd name="T59" fmla="*/ 584 h 402"/>
                <a:gd name="T60" fmla="+- 0 6416 6379"/>
                <a:gd name="T61" fmla="*/ T60 w 383"/>
                <a:gd name="T62" fmla="+- 0 593 290"/>
                <a:gd name="T63" fmla="*/ 593 h 402"/>
                <a:gd name="T64" fmla="+- 0 6433 6379"/>
                <a:gd name="T65" fmla="*/ T64 w 383"/>
                <a:gd name="T66" fmla="+- 0 608 290"/>
                <a:gd name="T67" fmla="*/ 608 h 402"/>
                <a:gd name="T68" fmla="+- 0 6444 6379"/>
                <a:gd name="T69" fmla="*/ T68 w 383"/>
                <a:gd name="T70" fmla="+- 0 628 290"/>
                <a:gd name="T71" fmla="*/ 628 h 402"/>
                <a:gd name="T72" fmla="+- 0 6448 6379"/>
                <a:gd name="T73" fmla="*/ T72 w 383"/>
                <a:gd name="T74" fmla="+- 0 651 290"/>
                <a:gd name="T75" fmla="*/ 651 h 402"/>
                <a:gd name="T76" fmla="+- 0 6458 6379"/>
                <a:gd name="T77" fmla="*/ T76 w 383"/>
                <a:gd name="T78" fmla="+- 0 651 290"/>
                <a:gd name="T79" fmla="*/ 651 h 402"/>
                <a:gd name="T80" fmla="+- 0 6461 6379"/>
                <a:gd name="T81" fmla="*/ T80 w 383"/>
                <a:gd name="T82" fmla="+- 0 655 290"/>
                <a:gd name="T83" fmla="*/ 655 h 402"/>
                <a:gd name="T84" fmla="+- 0 6461 6379"/>
                <a:gd name="T85" fmla="*/ T84 w 383"/>
                <a:gd name="T86" fmla="+- 0 664 290"/>
                <a:gd name="T87" fmla="*/ 664 h 402"/>
                <a:gd name="T88" fmla="+- 0 6458 6379"/>
                <a:gd name="T89" fmla="*/ T88 w 383"/>
                <a:gd name="T90" fmla="+- 0 668 290"/>
                <a:gd name="T91" fmla="*/ 668 h 402"/>
                <a:gd name="T92" fmla="+- 0 6448 6379"/>
                <a:gd name="T93" fmla="*/ T92 w 383"/>
                <a:gd name="T94" fmla="+- 0 668 290"/>
                <a:gd name="T95" fmla="*/ 668 h 402"/>
                <a:gd name="T96" fmla="+- 0 6448 6379"/>
                <a:gd name="T97" fmla="*/ T96 w 383"/>
                <a:gd name="T98" fmla="+- 0 692 290"/>
                <a:gd name="T99" fmla="*/ 692 h 402"/>
                <a:gd name="T100" fmla="+- 0 6762 6379"/>
                <a:gd name="T101" fmla="*/ T100 w 383"/>
                <a:gd name="T102" fmla="+- 0 511 290"/>
                <a:gd name="T103" fmla="*/ 511 h 402"/>
                <a:gd name="T104" fmla="+- 0 6379 6379"/>
                <a:gd name="T105" fmla="*/ T104 w 383"/>
                <a:gd name="T106" fmla="+- 0 290 290"/>
                <a:gd name="T107" fmla="*/ 290 h 402"/>
                <a:gd name="T108" fmla="+- 0 6393 6379"/>
                <a:gd name="T109" fmla="*/ T108 w 383"/>
                <a:gd name="T110" fmla="+- 0 561 290"/>
                <a:gd name="T111" fmla="*/ 561 h 402"/>
                <a:gd name="T112" fmla="+- 0 6393 6379"/>
                <a:gd name="T113" fmla="*/ T112 w 383"/>
                <a:gd name="T114" fmla="+- 0 561 290"/>
                <a:gd name="T115" fmla="*/ 561 h 402"/>
                <a:gd name="T116" fmla="+- 0 6393 6379"/>
                <a:gd name="T117" fmla="*/ T116 w 383"/>
                <a:gd name="T118" fmla="+- 0 561 290"/>
                <a:gd name="T119" fmla="*/ 561 h 402"/>
                <a:gd name="T120" fmla="+- 0 6393 6379"/>
                <a:gd name="T121" fmla="*/ T120 w 383"/>
                <a:gd name="T122" fmla="+- 0 561 290"/>
                <a:gd name="T123" fmla="*/ 561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0" y="0"/>
                  </a:moveTo>
                  <a:lnTo>
                    <a:pt x="0" y="237"/>
                  </a:lnTo>
                  <a:lnTo>
                    <a:pt x="11" y="237"/>
                  </a:lnTo>
                  <a:lnTo>
                    <a:pt x="20" y="246"/>
                  </a:lnTo>
                  <a:lnTo>
                    <a:pt x="20" y="262"/>
                  </a:lnTo>
                  <a:lnTo>
                    <a:pt x="18" y="267"/>
                  </a:lnTo>
                  <a:lnTo>
                    <a:pt x="14" y="270"/>
                  </a:lnTo>
                  <a:lnTo>
                    <a:pt x="14" y="271"/>
                  </a:lnTo>
                  <a:lnTo>
                    <a:pt x="11" y="273"/>
                  </a:lnTo>
                  <a:lnTo>
                    <a:pt x="9" y="277"/>
                  </a:lnTo>
                  <a:lnTo>
                    <a:pt x="9" y="287"/>
                  </a:lnTo>
                  <a:lnTo>
                    <a:pt x="12" y="292"/>
                  </a:lnTo>
                  <a:lnTo>
                    <a:pt x="16" y="294"/>
                  </a:lnTo>
                  <a:lnTo>
                    <a:pt x="37" y="303"/>
                  </a:lnTo>
                  <a:lnTo>
                    <a:pt x="54" y="318"/>
                  </a:lnTo>
                  <a:lnTo>
                    <a:pt x="65" y="338"/>
                  </a:lnTo>
                  <a:lnTo>
                    <a:pt x="69" y="361"/>
                  </a:lnTo>
                  <a:lnTo>
                    <a:pt x="79" y="361"/>
                  </a:lnTo>
                  <a:lnTo>
                    <a:pt x="82" y="365"/>
                  </a:lnTo>
                  <a:lnTo>
                    <a:pt x="82" y="374"/>
                  </a:lnTo>
                  <a:lnTo>
                    <a:pt x="79" y="378"/>
                  </a:lnTo>
                  <a:lnTo>
                    <a:pt x="69" y="378"/>
                  </a:lnTo>
                  <a:lnTo>
                    <a:pt x="69" y="402"/>
                  </a:lnTo>
                  <a:lnTo>
                    <a:pt x="383" y="221"/>
                  </a:lnTo>
                  <a:lnTo>
                    <a:pt x="0" y="0"/>
                  </a:lnTo>
                  <a:close/>
                  <a:moveTo>
                    <a:pt x="14" y="271"/>
                  </a:moveTo>
                  <a:lnTo>
                    <a:pt x="14" y="271"/>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pic>
          <p:nvPicPr>
            <p:cNvPr id="17" name="Picture 16">
              <a:extLst>
                <a:ext uri="{FF2B5EF4-FFF2-40B4-BE49-F238E27FC236}">
                  <a16:creationId xmlns:a16="http://schemas.microsoft.com/office/drawing/2014/main" id="{5B797B1D-EA2B-44FB-AA8C-F85549E1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5" y="428"/>
              <a:ext cx="35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3">
              <a:extLst>
                <a:ext uri="{FF2B5EF4-FFF2-40B4-BE49-F238E27FC236}">
                  <a16:creationId xmlns:a16="http://schemas.microsoft.com/office/drawing/2014/main" id="{4FD19ADE-CDD6-423E-BC7F-491DDD146318}"/>
                </a:ext>
              </a:extLst>
            </p:cNvPr>
            <p:cNvSpPr>
              <a:spLocks/>
            </p:cNvSpPr>
            <p:nvPr/>
          </p:nvSpPr>
          <p:spPr bwMode="auto">
            <a:xfrm>
              <a:off x="5996" y="289"/>
              <a:ext cx="383" cy="402"/>
            </a:xfrm>
            <a:custGeom>
              <a:avLst/>
              <a:gdLst>
                <a:gd name="T0" fmla="+- 0 6379 5997"/>
                <a:gd name="T1" fmla="*/ T0 w 383"/>
                <a:gd name="T2" fmla="+- 0 290 290"/>
                <a:gd name="T3" fmla="*/ 290 h 402"/>
                <a:gd name="T4" fmla="+- 0 5997 5997"/>
                <a:gd name="T5" fmla="*/ T4 w 383"/>
                <a:gd name="T6" fmla="+- 0 511 290"/>
                <a:gd name="T7" fmla="*/ 511 h 402"/>
                <a:gd name="T8" fmla="+- 0 6311 5997"/>
                <a:gd name="T9" fmla="*/ T8 w 383"/>
                <a:gd name="T10" fmla="+- 0 692 290"/>
                <a:gd name="T11" fmla="*/ 692 h 402"/>
                <a:gd name="T12" fmla="+- 0 6311 5997"/>
                <a:gd name="T13" fmla="*/ T12 w 383"/>
                <a:gd name="T14" fmla="+- 0 668 290"/>
                <a:gd name="T15" fmla="*/ 668 h 402"/>
                <a:gd name="T16" fmla="+- 0 6301 5997"/>
                <a:gd name="T17" fmla="*/ T16 w 383"/>
                <a:gd name="T18" fmla="+- 0 668 290"/>
                <a:gd name="T19" fmla="*/ 668 h 402"/>
                <a:gd name="T20" fmla="+- 0 6297 5997"/>
                <a:gd name="T21" fmla="*/ T20 w 383"/>
                <a:gd name="T22" fmla="+- 0 664 290"/>
                <a:gd name="T23" fmla="*/ 664 h 402"/>
                <a:gd name="T24" fmla="+- 0 6297 5997"/>
                <a:gd name="T25" fmla="*/ T24 w 383"/>
                <a:gd name="T26" fmla="+- 0 655 290"/>
                <a:gd name="T27" fmla="*/ 655 h 402"/>
                <a:gd name="T28" fmla="+- 0 6301 5997"/>
                <a:gd name="T29" fmla="*/ T28 w 383"/>
                <a:gd name="T30" fmla="+- 0 651 290"/>
                <a:gd name="T31" fmla="*/ 651 h 402"/>
                <a:gd name="T32" fmla="+- 0 6311 5997"/>
                <a:gd name="T33" fmla="*/ T32 w 383"/>
                <a:gd name="T34" fmla="+- 0 651 290"/>
                <a:gd name="T35" fmla="*/ 651 h 402"/>
                <a:gd name="T36" fmla="+- 0 6315 5997"/>
                <a:gd name="T37" fmla="*/ T36 w 383"/>
                <a:gd name="T38" fmla="+- 0 628 290"/>
                <a:gd name="T39" fmla="*/ 628 h 402"/>
                <a:gd name="T40" fmla="+- 0 6326 5997"/>
                <a:gd name="T41" fmla="*/ T40 w 383"/>
                <a:gd name="T42" fmla="+- 0 608 290"/>
                <a:gd name="T43" fmla="*/ 608 h 402"/>
                <a:gd name="T44" fmla="+- 0 6343 5997"/>
                <a:gd name="T45" fmla="*/ T44 w 383"/>
                <a:gd name="T46" fmla="+- 0 593 290"/>
                <a:gd name="T47" fmla="*/ 593 h 402"/>
                <a:gd name="T48" fmla="+- 0 6364 5997"/>
                <a:gd name="T49" fmla="*/ T48 w 383"/>
                <a:gd name="T50" fmla="+- 0 585 290"/>
                <a:gd name="T51" fmla="*/ 585 h 402"/>
                <a:gd name="T52" fmla="+- 0 6368 5997"/>
                <a:gd name="T53" fmla="*/ T52 w 383"/>
                <a:gd name="T54" fmla="+- 0 582 290"/>
                <a:gd name="T55" fmla="*/ 582 h 402"/>
                <a:gd name="T56" fmla="+- 0 6370 5997"/>
                <a:gd name="T57" fmla="*/ T56 w 383"/>
                <a:gd name="T58" fmla="+- 0 577 290"/>
                <a:gd name="T59" fmla="*/ 577 h 402"/>
                <a:gd name="T60" fmla="+- 0 6370 5997"/>
                <a:gd name="T61" fmla="*/ T60 w 383"/>
                <a:gd name="T62" fmla="+- 0 567 290"/>
                <a:gd name="T63" fmla="*/ 567 h 402"/>
                <a:gd name="T64" fmla="+- 0 6368 5997"/>
                <a:gd name="T65" fmla="*/ T64 w 383"/>
                <a:gd name="T66" fmla="+- 0 563 290"/>
                <a:gd name="T67" fmla="*/ 563 h 402"/>
                <a:gd name="T68" fmla="+- 0 6365 5997"/>
                <a:gd name="T69" fmla="*/ T68 w 383"/>
                <a:gd name="T70" fmla="+- 0 560 290"/>
                <a:gd name="T71" fmla="*/ 560 h 402"/>
                <a:gd name="T72" fmla="+- 0 6362 5997"/>
                <a:gd name="T73" fmla="*/ T72 w 383"/>
                <a:gd name="T74" fmla="+- 0 557 290"/>
                <a:gd name="T75" fmla="*/ 557 h 402"/>
                <a:gd name="T76" fmla="+- 0 6360 5997"/>
                <a:gd name="T77" fmla="*/ T76 w 383"/>
                <a:gd name="T78" fmla="+- 0 552 290"/>
                <a:gd name="T79" fmla="*/ 552 h 402"/>
                <a:gd name="T80" fmla="+- 0 6360 5997"/>
                <a:gd name="T81" fmla="*/ T80 w 383"/>
                <a:gd name="T82" fmla="+- 0 538 290"/>
                <a:gd name="T83" fmla="*/ 538 h 402"/>
                <a:gd name="T84" fmla="+- 0 6366 5997"/>
                <a:gd name="T85" fmla="*/ T84 w 383"/>
                <a:gd name="T86" fmla="+- 0 530 290"/>
                <a:gd name="T87" fmla="*/ 530 h 402"/>
                <a:gd name="T88" fmla="+- 0 6376 5997"/>
                <a:gd name="T89" fmla="*/ T88 w 383"/>
                <a:gd name="T90" fmla="+- 0 527 290"/>
                <a:gd name="T91" fmla="*/ 527 h 402"/>
                <a:gd name="T92" fmla="+- 0 6378 5997"/>
                <a:gd name="T93" fmla="*/ T92 w 383"/>
                <a:gd name="T94" fmla="+- 0 527 290"/>
                <a:gd name="T95" fmla="*/ 527 h 402"/>
                <a:gd name="T96" fmla="+- 0 6379 5997"/>
                <a:gd name="T97" fmla="*/ T96 w 383"/>
                <a:gd name="T98" fmla="+- 0 527 290"/>
                <a:gd name="T99" fmla="*/ 527 h 402"/>
                <a:gd name="T100" fmla="+- 0 6379 5997"/>
                <a:gd name="T101" fmla="*/ T100 w 383"/>
                <a:gd name="T102" fmla="+- 0 290 290"/>
                <a:gd name="T103" fmla="*/ 290 h 402"/>
                <a:gd name="T104" fmla="+- 0 6311 5997"/>
                <a:gd name="T105" fmla="*/ T104 w 383"/>
                <a:gd name="T106" fmla="+- 0 668 290"/>
                <a:gd name="T107" fmla="*/ 668 h 402"/>
                <a:gd name="T108" fmla="+- 0 6305 5997"/>
                <a:gd name="T109" fmla="*/ T108 w 383"/>
                <a:gd name="T110" fmla="+- 0 668 290"/>
                <a:gd name="T111" fmla="*/ 668 h 402"/>
                <a:gd name="T112" fmla="+- 0 6301 5997"/>
                <a:gd name="T113" fmla="*/ T112 w 383"/>
                <a:gd name="T114" fmla="+- 0 668 290"/>
                <a:gd name="T115" fmla="*/ 668 h 402"/>
                <a:gd name="T116" fmla="+- 0 6311 5997"/>
                <a:gd name="T117" fmla="*/ T116 w 383"/>
                <a:gd name="T118" fmla="+- 0 668 290"/>
                <a:gd name="T119" fmla="*/ 668 h 402"/>
                <a:gd name="T120" fmla="+- 0 6311 5997"/>
                <a:gd name="T121" fmla="*/ T120 w 383"/>
                <a:gd name="T122" fmla="+- 0 668 290"/>
                <a:gd name="T123" fmla="*/ 668 h 4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83" h="402">
                  <a:moveTo>
                    <a:pt x="382" y="0"/>
                  </a:moveTo>
                  <a:lnTo>
                    <a:pt x="0" y="221"/>
                  </a:lnTo>
                  <a:lnTo>
                    <a:pt x="314" y="402"/>
                  </a:lnTo>
                  <a:lnTo>
                    <a:pt x="314" y="378"/>
                  </a:lnTo>
                  <a:lnTo>
                    <a:pt x="304" y="378"/>
                  </a:lnTo>
                  <a:lnTo>
                    <a:pt x="300" y="374"/>
                  </a:lnTo>
                  <a:lnTo>
                    <a:pt x="300" y="365"/>
                  </a:lnTo>
                  <a:lnTo>
                    <a:pt x="304" y="361"/>
                  </a:lnTo>
                  <a:lnTo>
                    <a:pt x="314" y="361"/>
                  </a:lnTo>
                  <a:lnTo>
                    <a:pt x="318" y="338"/>
                  </a:lnTo>
                  <a:lnTo>
                    <a:pt x="329" y="318"/>
                  </a:lnTo>
                  <a:lnTo>
                    <a:pt x="346" y="303"/>
                  </a:lnTo>
                  <a:lnTo>
                    <a:pt x="367" y="295"/>
                  </a:lnTo>
                  <a:lnTo>
                    <a:pt x="371" y="292"/>
                  </a:lnTo>
                  <a:lnTo>
                    <a:pt x="373" y="287"/>
                  </a:lnTo>
                  <a:lnTo>
                    <a:pt x="373" y="277"/>
                  </a:lnTo>
                  <a:lnTo>
                    <a:pt x="371" y="273"/>
                  </a:lnTo>
                  <a:lnTo>
                    <a:pt x="368" y="270"/>
                  </a:lnTo>
                  <a:lnTo>
                    <a:pt x="365" y="267"/>
                  </a:lnTo>
                  <a:lnTo>
                    <a:pt x="363" y="262"/>
                  </a:lnTo>
                  <a:lnTo>
                    <a:pt x="363" y="248"/>
                  </a:lnTo>
                  <a:lnTo>
                    <a:pt x="369" y="240"/>
                  </a:lnTo>
                  <a:lnTo>
                    <a:pt x="379" y="237"/>
                  </a:lnTo>
                  <a:lnTo>
                    <a:pt x="381" y="237"/>
                  </a:lnTo>
                  <a:lnTo>
                    <a:pt x="382" y="237"/>
                  </a:lnTo>
                  <a:lnTo>
                    <a:pt x="382" y="0"/>
                  </a:lnTo>
                  <a:close/>
                  <a:moveTo>
                    <a:pt x="314" y="378"/>
                  </a:moveTo>
                  <a:lnTo>
                    <a:pt x="308" y="378"/>
                  </a:lnTo>
                  <a:lnTo>
                    <a:pt x="304" y="378"/>
                  </a:lnTo>
                  <a:lnTo>
                    <a:pt x="314" y="378"/>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19" name="Freeform 42">
              <a:extLst>
                <a:ext uri="{FF2B5EF4-FFF2-40B4-BE49-F238E27FC236}">
                  <a16:creationId xmlns:a16="http://schemas.microsoft.com/office/drawing/2014/main" id="{5DB4B299-D471-4C4B-B677-E2E9427AEC78}"/>
                </a:ext>
              </a:extLst>
            </p:cNvPr>
            <p:cNvSpPr>
              <a:spLocks/>
            </p:cNvSpPr>
            <p:nvPr/>
          </p:nvSpPr>
          <p:spPr bwMode="auto">
            <a:xfrm>
              <a:off x="6313" y="824"/>
              <a:ext cx="25" cy="37"/>
            </a:xfrm>
            <a:custGeom>
              <a:avLst/>
              <a:gdLst>
                <a:gd name="T0" fmla="+- 0 6336 6314"/>
                <a:gd name="T1" fmla="*/ T0 w 25"/>
                <a:gd name="T2" fmla="+- 0 824 824"/>
                <a:gd name="T3" fmla="*/ 824 h 37"/>
                <a:gd name="T4" fmla="+- 0 6314 6314"/>
                <a:gd name="T5" fmla="*/ T4 w 25"/>
                <a:gd name="T6" fmla="+- 0 824 824"/>
                <a:gd name="T7" fmla="*/ 824 h 37"/>
                <a:gd name="T8" fmla="+- 0 6319 6314"/>
                <a:gd name="T9" fmla="*/ T8 w 25"/>
                <a:gd name="T10" fmla="+- 0 861 824"/>
                <a:gd name="T11" fmla="*/ 861 h 37"/>
                <a:gd name="T12" fmla="+- 0 6338 6314"/>
                <a:gd name="T13" fmla="*/ T12 w 25"/>
                <a:gd name="T14" fmla="+- 0 861 824"/>
                <a:gd name="T15" fmla="*/ 861 h 37"/>
                <a:gd name="T16" fmla="+- 0 6336 6314"/>
                <a:gd name="T17" fmla="*/ T16 w 25"/>
                <a:gd name="T18" fmla="+- 0 824 824"/>
                <a:gd name="T19" fmla="*/ 824 h 37"/>
              </a:gdLst>
              <a:ahLst/>
              <a:cxnLst>
                <a:cxn ang="0">
                  <a:pos x="T1" y="T3"/>
                </a:cxn>
                <a:cxn ang="0">
                  <a:pos x="T5" y="T7"/>
                </a:cxn>
                <a:cxn ang="0">
                  <a:pos x="T9" y="T11"/>
                </a:cxn>
                <a:cxn ang="0">
                  <a:pos x="T13" y="T15"/>
                </a:cxn>
                <a:cxn ang="0">
                  <a:pos x="T17" y="T19"/>
                </a:cxn>
              </a:cxnLst>
              <a:rect l="0" t="0" r="r" b="b"/>
              <a:pathLst>
                <a:path w="25" h="37">
                  <a:moveTo>
                    <a:pt x="22" y="0"/>
                  </a:moveTo>
                  <a:lnTo>
                    <a:pt x="0" y="0"/>
                  </a:lnTo>
                  <a:lnTo>
                    <a:pt x="5" y="37"/>
                  </a:lnTo>
                  <a:lnTo>
                    <a:pt x="24" y="37"/>
                  </a:lnTo>
                  <a:lnTo>
                    <a:pt x="2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0" name="Freeform 41">
              <a:extLst>
                <a:ext uri="{FF2B5EF4-FFF2-40B4-BE49-F238E27FC236}">
                  <a16:creationId xmlns:a16="http://schemas.microsoft.com/office/drawing/2014/main" id="{479DBBA4-0946-4DBB-B033-7C2FFDF9B521}"/>
                </a:ext>
              </a:extLst>
            </p:cNvPr>
            <p:cNvSpPr>
              <a:spLocks/>
            </p:cNvSpPr>
            <p:nvPr/>
          </p:nvSpPr>
          <p:spPr bwMode="auto">
            <a:xfrm>
              <a:off x="6349" y="824"/>
              <a:ext cx="29" cy="37"/>
            </a:xfrm>
            <a:custGeom>
              <a:avLst/>
              <a:gdLst>
                <a:gd name="T0" fmla="+- 0 6378 6349"/>
                <a:gd name="T1" fmla="*/ T0 w 29"/>
                <a:gd name="T2" fmla="+- 0 824 824"/>
                <a:gd name="T3" fmla="*/ 824 h 37"/>
                <a:gd name="T4" fmla="+- 0 6349 6349"/>
                <a:gd name="T5" fmla="*/ T4 w 29"/>
                <a:gd name="T6" fmla="+- 0 824 824"/>
                <a:gd name="T7" fmla="*/ 824 h 37"/>
                <a:gd name="T8" fmla="+- 0 6352 6349"/>
                <a:gd name="T9" fmla="*/ T8 w 29"/>
                <a:gd name="T10" fmla="+- 0 861 824"/>
                <a:gd name="T11" fmla="*/ 861 h 37"/>
                <a:gd name="T12" fmla="+- 0 6378 6349"/>
                <a:gd name="T13" fmla="*/ T12 w 29"/>
                <a:gd name="T14" fmla="+- 0 861 824"/>
                <a:gd name="T15" fmla="*/ 861 h 37"/>
                <a:gd name="T16" fmla="+- 0 6378 6349"/>
                <a:gd name="T17" fmla="*/ T16 w 29"/>
                <a:gd name="T18" fmla="+- 0 824 824"/>
                <a:gd name="T19" fmla="*/ 824 h 37"/>
              </a:gdLst>
              <a:ahLst/>
              <a:cxnLst>
                <a:cxn ang="0">
                  <a:pos x="T1" y="T3"/>
                </a:cxn>
                <a:cxn ang="0">
                  <a:pos x="T5" y="T7"/>
                </a:cxn>
                <a:cxn ang="0">
                  <a:pos x="T9" y="T11"/>
                </a:cxn>
                <a:cxn ang="0">
                  <a:pos x="T13" y="T15"/>
                </a:cxn>
                <a:cxn ang="0">
                  <a:pos x="T17" y="T19"/>
                </a:cxn>
              </a:cxnLst>
              <a:rect l="0" t="0" r="r" b="b"/>
              <a:pathLst>
                <a:path w="29" h="37">
                  <a:moveTo>
                    <a:pt x="29" y="0"/>
                  </a:moveTo>
                  <a:lnTo>
                    <a:pt x="0" y="0"/>
                  </a:lnTo>
                  <a:lnTo>
                    <a:pt x="3" y="37"/>
                  </a:lnTo>
                  <a:lnTo>
                    <a:pt x="29" y="37"/>
                  </a:lnTo>
                  <a:lnTo>
                    <a:pt x="2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1" name="Freeform 40">
              <a:extLst>
                <a:ext uri="{FF2B5EF4-FFF2-40B4-BE49-F238E27FC236}">
                  <a16:creationId xmlns:a16="http://schemas.microsoft.com/office/drawing/2014/main" id="{963AD8A7-3ED3-40F4-89D0-D29C43B36E43}"/>
                </a:ext>
              </a:extLst>
            </p:cNvPr>
            <p:cNvSpPr>
              <a:spLocks/>
            </p:cNvSpPr>
            <p:nvPr/>
          </p:nvSpPr>
          <p:spPr bwMode="auto">
            <a:xfrm>
              <a:off x="6279" y="824"/>
              <a:ext cx="26" cy="37"/>
            </a:xfrm>
            <a:custGeom>
              <a:avLst/>
              <a:gdLst>
                <a:gd name="T0" fmla="+- 0 6300 6280"/>
                <a:gd name="T1" fmla="*/ T0 w 26"/>
                <a:gd name="T2" fmla="+- 0 824 824"/>
                <a:gd name="T3" fmla="*/ 824 h 37"/>
                <a:gd name="T4" fmla="+- 0 6280 6280"/>
                <a:gd name="T5" fmla="*/ T4 w 26"/>
                <a:gd name="T6" fmla="+- 0 824 824"/>
                <a:gd name="T7" fmla="*/ 824 h 37"/>
                <a:gd name="T8" fmla="+- 0 6287 6280"/>
                <a:gd name="T9" fmla="*/ T8 w 26"/>
                <a:gd name="T10" fmla="+- 0 861 824"/>
                <a:gd name="T11" fmla="*/ 861 h 37"/>
                <a:gd name="T12" fmla="+- 0 6305 6280"/>
                <a:gd name="T13" fmla="*/ T12 w 26"/>
                <a:gd name="T14" fmla="+- 0 861 824"/>
                <a:gd name="T15" fmla="*/ 861 h 37"/>
                <a:gd name="T16" fmla="+- 0 6300 6280"/>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0" y="0"/>
                  </a:moveTo>
                  <a:lnTo>
                    <a:pt x="0" y="0"/>
                  </a:lnTo>
                  <a:lnTo>
                    <a:pt x="7" y="37"/>
                  </a:lnTo>
                  <a:lnTo>
                    <a:pt x="25" y="37"/>
                  </a:lnTo>
                  <a:lnTo>
                    <a:pt x="20"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2" name="Freeform 39">
              <a:extLst>
                <a:ext uri="{FF2B5EF4-FFF2-40B4-BE49-F238E27FC236}">
                  <a16:creationId xmlns:a16="http://schemas.microsoft.com/office/drawing/2014/main" id="{2C9ACE17-91D1-4124-B3BB-7220DDAA5CD0}"/>
                </a:ext>
              </a:extLst>
            </p:cNvPr>
            <p:cNvSpPr>
              <a:spLocks/>
            </p:cNvSpPr>
            <p:nvPr/>
          </p:nvSpPr>
          <p:spPr bwMode="auto">
            <a:xfrm>
              <a:off x="6250" y="824"/>
              <a:ext cx="23" cy="37"/>
            </a:xfrm>
            <a:custGeom>
              <a:avLst/>
              <a:gdLst>
                <a:gd name="T0" fmla="+- 0 6266 6251"/>
                <a:gd name="T1" fmla="*/ T0 w 23"/>
                <a:gd name="T2" fmla="+- 0 824 824"/>
                <a:gd name="T3" fmla="*/ 824 h 37"/>
                <a:gd name="T4" fmla="+- 0 6251 6251"/>
                <a:gd name="T5" fmla="*/ T4 w 23"/>
                <a:gd name="T6" fmla="+- 0 824 824"/>
                <a:gd name="T7" fmla="*/ 824 h 37"/>
                <a:gd name="T8" fmla="+- 0 6259 6251"/>
                <a:gd name="T9" fmla="*/ T8 w 23"/>
                <a:gd name="T10" fmla="+- 0 861 824"/>
                <a:gd name="T11" fmla="*/ 861 h 37"/>
                <a:gd name="T12" fmla="+- 0 6273 6251"/>
                <a:gd name="T13" fmla="*/ T12 w 23"/>
                <a:gd name="T14" fmla="+- 0 861 824"/>
                <a:gd name="T15" fmla="*/ 861 h 37"/>
                <a:gd name="T16" fmla="+- 0 6266 6251"/>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15" y="0"/>
                  </a:moveTo>
                  <a:lnTo>
                    <a:pt x="0" y="0"/>
                  </a:lnTo>
                  <a:lnTo>
                    <a:pt x="8" y="37"/>
                  </a:lnTo>
                  <a:lnTo>
                    <a:pt x="22" y="37"/>
                  </a:lnTo>
                  <a:lnTo>
                    <a:pt x="15" y="0"/>
                  </a:lnTo>
                  <a:close/>
                </a:path>
              </a:pathLst>
            </a:custGeom>
            <a:solidFill>
              <a:srgbClr val="D5001C"/>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3" name="Freeform 38">
              <a:extLst>
                <a:ext uri="{FF2B5EF4-FFF2-40B4-BE49-F238E27FC236}">
                  <a16:creationId xmlns:a16="http://schemas.microsoft.com/office/drawing/2014/main" id="{E1F543D7-3D05-45F6-94ED-3C44F5B606DC}"/>
                </a:ext>
              </a:extLst>
            </p:cNvPr>
            <p:cNvSpPr>
              <a:spLocks/>
            </p:cNvSpPr>
            <p:nvPr/>
          </p:nvSpPr>
          <p:spPr bwMode="auto">
            <a:xfrm>
              <a:off x="6453" y="824"/>
              <a:ext cx="26" cy="37"/>
            </a:xfrm>
            <a:custGeom>
              <a:avLst/>
              <a:gdLst>
                <a:gd name="T0" fmla="+- 0 6479 6453"/>
                <a:gd name="T1" fmla="*/ T0 w 26"/>
                <a:gd name="T2" fmla="+- 0 824 824"/>
                <a:gd name="T3" fmla="*/ 824 h 37"/>
                <a:gd name="T4" fmla="+- 0 6458 6453"/>
                <a:gd name="T5" fmla="*/ T4 w 26"/>
                <a:gd name="T6" fmla="+- 0 824 824"/>
                <a:gd name="T7" fmla="*/ 824 h 37"/>
                <a:gd name="T8" fmla="+- 0 6453 6453"/>
                <a:gd name="T9" fmla="*/ T8 w 26"/>
                <a:gd name="T10" fmla="+- 0 861 824"/>
                <a:gd name="T11" fmla="*/ 861 h 37"/>
                <a:gd name="T12" fmla="+- 0 6472 6453"/>
                <a:gd name="T13" fmla="*/ T12 w 26"/>
                <a:gd name="T14" fmla="+- 0 861 824"/>
                <a:gd name="T15" fmla="*/ 861 h 37"/>
                <a:gd name="T16" fmla="+- 0 6479 6453"/>
                <a:gd name="T17" fmla="*/ T16 w 26"/>
                <a:gd name="T18" fmla="+- 0 824 824"/>
                <a:gd name="T19" fmla="*/ 824 h 37"/>
              </a:gdLst>
              <a:ahLst/>
              <a:cxnLst>
                <a:cxn ang="0">
                  <a:pos x="T1" y="T3"/>
                </a:cxn>
                <a:cxn ang="0">
                  <a:pos x="T5" y="T7"/>
                </a:cxn>
                <a:cxn ang="0">
                  <a:pos x="T9" y="T11"/>
                </a:cxn>
                <a:cxn ang="0">
                  <a:pos x="T13" y="T15"/>
                </a:cxn>
                <a:cxn ang="0">
                  <a:pos x="T17" y="T19"/>
                </a:cxn>
              </a:cxnLst>
              <a:rect l="0" t="0" r="r" b="b"/>
              <a:pathLst>
                <a:path w="26" h="37">
                  <a:moveTo>
                    <a:pt x="26" y="0"/>
                  </a:moveTo>
                  <a:lnTo>
                    <a:pt x="5" y="0"/>
                  </a:lnTo>
                  <a:lnTo>
                    <a:pt x="0" y="37"/>
                  </a:lnTo>
                  <a:lnTo>
                    <a:pt x="19" y="37"/>
                  </a:lnTo>
                  <a:lnTo>
                    <a:pt x="26"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sp>
          <p:nvSpPr>
            <p:cNvPr id="24" name="Freeform 37">
              <a:extLst>
                <a:ext uri="{FF2B5EF4-FFF2-40B4-BE49-F238E27FC236}">
                  <a16:creationId xmlns:a16="http://schemas.microsoft.com/office/drawing/2014/main" id="{964B5457-4722-4E0B-9CDF-2DBADB62941F}"/>
                </a:ext>
              </a:extLst>
            </p:cNvPr>
            <p:cNvSpPr>
              <a:spLocks/>
            </p:cNvSpPr>
            <p:nvPr/>
          </p:nvSpPr>
          <p:spPr bwMode="auto">
            <a:xfrm>
              <a:off x="6485" y="824"/>
              <a:ext cx="23" cy="37"/>
            </a:xfrm>
            <a:custGeom>
              <a:avLst/>
              <a:gdLst>
                <a:gd name="T0" fmla="+- 0 6508 6485"/>
                <a:gd name="T1" fmla="*/ T0 w 23"/>
                <a:gd name="T2" fmla="+- 0 824 824"/>
                <a:gd name="T3" fmla="*/ 824 h 37"/>
                <a:gd name="T4" fmla="+- 0 6492 6485"/>
                <a:gd name="T5" fmla="*/ T4 w 23"/>
                <a:gd name="T6" fmla="+- 0 824 824"/>
                <a:gd name="T7" fmla="*/ 824 h 37"/>
                <a:gd name="T8" fmla="+- 0 6485 6485"/>
                <a:gd name="T9" fmla="*/ T8 w 23"/>
                <a:gd name="T10" fmla="+- 0 861 824"/>
                <a:gd name="T11" fmla="*/ 861 h 37"/>
                <a:gd name="T12" fmla="+- 0 6500 6485"/>
                <a:gd name="T13" fmla="*/ T12 w 23"/>
                <a:gd name="T14" fmla="+- 0 861 824"/>
                <a:gd name="T15" fmla="*/ 861 h 37"/>
                <a:gd name="T16" fmla="+- 0 6508 6485"/>
                <a:gd name="T17" fmla="*/ T16 w 23"/>
                <a:gd name="T18" fmla="+- 0 824 824"/>
                <a:gd name="T19" fmla="*/ 824 h 37"/>
              </a:gdLst>
              <a:ahLst/>
              <a:cxnLst>
                <a:cxn ang="0">
                  <a:pos x="T1" y="T3"/>
                </a:cxn>
                <a:cxn ang="0">
                  <a:pos x="T5" y="T7"/>
                </a:cxn>
                <a:cxn ang="0">
                  <a:pos x="T9" y="T11"/>
                </a:cxn>
                <a:cxn ang="0">
                  <a:pos x="T13" y="T15"/>
                </a:cxn>
                <a:cxn ang="0">
                  <a:pos x="T17" y="T19"/>
                </a:cxn>
              </a:cxnLst>
              <a:rect l="0" t="0" r="r" b="b"/>
              <a:pathLst>
                <a:path w="23" h="37">
                  <a:moveTo>
                    <a:pt x="23" y="0"/>
                  </a:moveTo>
                  <a:lnTo>
                    <a:pt x="7" y="0"/>
                  </a:lnTo>
                  <a:lnTo>
                    <a:pt x="0" y="37"/>
                  </a:lnTo>
                  <a:lnTo>
                    <a:pt x="15" y="37"/>
                  </a:lnTo>
                  <a:lnTo>
                    <a:pt x="23" y="0"/>
                  </a:lnTo>
                  <a:close/>
                </a:path>
              </a:pathLst>
            </a:custGeom>
            <a:solidFill>
              <a:srgbClr val="76222E"/>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AU"/>
            </a:p>
          </p:txBody>
        </p:sp>
      </p:grpSp>
      <p:pic>
        <p:nvPicPr>
          <p:cNvPr id="29" name="Picture 28" descr="Graphical user interface, application&#10;&#10;Description automatically generated">
            <a:extLst>
              <a:ext uri="{FF2B5EF4-FFF2-40B4-BE49-F238E27FC236}">
                <a16:creationId xmlns:a16="http://schemas.microsoft.com/office/drawing/2014/main" id="{825FBB49-D491-4159-83E7-C761B50E86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2036" y="1990680"/>
            <a:ext cx="10393219" cy="3876453"/>
          </a:xfrm>
          <a:prstGeom prst="rect">
            <a:avLst/>
          </a:prstGeom>
          <a:noFill/>
          <a:ln>
            <a:noFill/>
          </a:ln>
        </p:spPr>
      </p:pic>
      <p:sp>
        <p:nvSpPr>
          <p:cNvPr id="30" name="TextBox 29">
            <a:extLst>
              <a:ext uri="{FF2B5EF4-FFF2-40B4-BE49-F238E27FC236}">
                <a16:creationId xmlns:a16="http://schemas.microsoft.com/office/drawing/2014/main" id="{189B0DCE-894F-4446-9C8E-A773010953B2}"/>
              </a:ext>
            </a:extLst>
          </p:cNvPr>
          <p:cNvSpPr txBox="1"/>
          <p:nvPr/>
        </p:nvSpPr>
        <p:spPr>
          <a:xfrm>
            <a:off x="1115035" y="180459"/>
            <a:ext cx="8287583" cy="369332"/>
          </a:xfrm>
          <a:prstGeom prst="rect">
            <a:avLst/>
          </a:prstGeom>
          <a:noFill/>
        </p:spPr>
        <p:txBody>
          <a:bodyPr wrap="square">
            <a:spAutoFit/>
          </a:bodyPr>
          <a:lstStyle/>
          <a:p>
            <a:r>
              <a:rPr lang="en-AU" sz="1800" b="1" dirty="0">
                <a:effectLst/>
                <a:latin typeface="+mj-lt"/>
                <a:ea typeface="Times New Roman" panose="02020603050405020304" pitchFamily="18" charset="0"/>
              </a:rPr>
              <a:t>REQUIREMENTS</a:t>
            </a:r>
            <a:endParaRPr lang="en-AU"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36295027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5176</TotalTime>
  <Words>1744</Words>
  <Application>Microsoft Office PowerPoint</Application>
  <PresentationFormat>Widescreen</PresentationFormat>
  <Paragraphs>170</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Corbel</vt:lpstr>
      <vt:lpstr>Times New Roman</vt:lpstr>
      <vt:lpstr>Depth</vt:lpstr>
      <vt:lpstr>PowerPoint Presentation</vt:lpstr>
      <vt:lpstr>Introduction</vt:lpstr>
      <vt:lpstr>Research Questions</vt:lpstr>
      <vt:lpstr>Background Research Areas</vt:lpstr>
      <vt:lpstr>Eye-Gaze During Conversation</vt:lpstr>
      <vt:lpstr>Eye-Gaze During Gameplay</vt:lpstr>
      <vt:lpstr>Virtual Avatar Eye Gaze and Patterns Simulation</vt:lpstr>
      <vt:lpstr>Head, Eye and Arm Animations</vt:lpstr>
      <vt:lpstr>Technical Setup Overview</vt:lpstr>
      <vt:lpstr>Experiment 1&amp;2 (Physical)</vt:lpstr>
      <vt:lpstr>Experiment 1 (Virtual)</vt:lpstr>
      <vt:lpstr>Experiment 1 A/B Test (Virtual)</vt:lpstr>
      <vt:lpstr>Experiment 2 (Virtual)</vt:lpstr>
      <vt:lpstr>Measuring and Analysing</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Chaz Lambrechtsen</dc:creator>
  <cp:lastModifiedBy>Chaz Lambrechtsen</cp:lastModifiedBy>
  <cp:revision>11</cp:revision>
  <dcterms:created xsi:type="dcterms:W3CDTF">2021-11-08T01:20:07Z</dcterms:created>
  <dcterms:modified xsi:type="dcterms:W3CDTF">2021-11-13T09:57:20Z</dcterms:modified>
</cp:coreProperties>
</file>